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327" r:id="rId10"/>
    <p:sldId id="334" r:id="rId11"/>
    <p:sldId id="336" r:id="rId12"/>
    <p:sldId id="337" r:id="rId13"/>
    <p:sldId id="338" r:id="rId14"/>
    <p:sldId id="330" r:id="rId15"/>
    <p:sldId id="331" r:id="rId16"/>
    <p:sldId id="332" r:id="rId17"/>
    <p:sldId id="269" r:id="rId18"/>
    <p:sldId id="333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3492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 you to some foundational principles and available tools</a:t>
            </a:r>
            <a:endParaRPr/>
          </a:p>
          <a:p>
            <a:pPr marL="742950" marR="0" lvl="1" indent="-3492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questions that build your intuitions about identifying problems where visualization techniques can help</a:t>
            </a:r>
            <a:endParaRPr/>
          </a:p>
          <a:p>
            <a:pPr marL="742950" marR="0" lvl="1" indent="-3492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important: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you find opportunities to solve real problems in areas YOU care about (and hopefully learn some cool stuff about visualization along the way…)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StackOverflow: http://i.stack.imgur.com/hbO8v.jpg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svg"/><Relationship Id="rId7" Type="http://schemas.openxmlformats.org/officeDocument/2006/relationships/image" Target="../media/image1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visualizations/global-food-supply-where-does-all-the-worlds-food-g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mosca01.github.io/SDS-CS109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Welcome!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6F1-D10C-A8ED-B6B5-B3FDDD61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44DF28-7D19-2F48-EE99-7845A96C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Communicating with data </a:t>
            </a:r>
          </a:p>
        </p:txBody>
      </p:sp>
    </p:spTree>
    <p:extLst>
      <p:ext uri="{BB962C8B-B14F-4D97-AF65-F5344CB8AC3E}">
        <p14:creationId xmlns:p14="http://schemas.microsoft.com/office/powerpoint/2010/main" val="321553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6F1-D10C-A8ED-B6B5-B3FDDD61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44DF28-7D19-2F48-EE99-7845A96C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Communicating with data </a:t>
            </a:r>
          </a:p>
        </p:txBody>
      </p:sp>
      <p:pic>
        <p:nvPicPr>
          <p:cNvPr id="3" name="Content Placeholder 7" descr="Confused person outline">
            <a:extLst>
              <a:ext uri="{FF2B5EF4-FFF2-40B4-BE49-F238E27FC236}">
                <a16:creationId xmlns:a16="http://schemas.microsoft.com/office/drawing/2014/main" id="{63316F92-F29F-9AC3-89AD-9565322E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034" y="1732524"/>
            <a:ext cx="3569834" cy="3569834"/>
          </a:xfrm>
          <a:prstGeom prst="rect">
            <a:avLst/>
          </a:prstGeom>
        </p:spPr>
      </p:pic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DED74999-F94B-EAF3-5BF0-1AE748B6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925" y="2337815"/>
            <a:ext cx="2964543" cy="29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5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6F1-D10C-A8ED-B6B5-B3FDDD61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44DF28-7D19-2F48-EE99-7845A96C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Communicating with data </a:t>
            </a:r>
          </a:p>
        </p:txBody>
      </p:sp>
      <p:pic>
        <p:nvPicPr>
          <p:cNvPr id="3" name="Content Placeholder 7" descr="Confused person outline">
            <a:extLst>
              <a:ext uri="{FF2B5EF4-FFF2-40B4-BE49-F238E27FC236}">
                <a16:creationId xmlns:a16="http://schemas.microsoft.com/office/drawing/2014/main" id="{63316F92-F29F-9AC3-89AD-9565322E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034" y="1732524"/>
            <a:ext cx="3569834" cy="3569834"/>
          </a:xfrm>
          <a:prstGeom prst="rect">
            <a:avLst/>
          </a:prstGeom>
        </p:spPr>
      </p:pic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DED74999-F94B-EAF3-5BF0-1AE748B6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925" y="2337815"/>
            <a:ext cx="2964543" cy="296454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EB029E-541F-524A-BF57-A16DB7617436}"/>
              </a:ext>
            </a:extLst>
          </p:cNvPr>
          <p:cNvSpPr/>
          <p:nvPr/>
        </p:nvSpPr>
        <p:spPr>
          <a:xfrm>
            <a:off x="7847038" y="451891"/>
            <a:ext cx="3453632" cy="13438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are the strengths of each </a:t>
            </a:r>
            <a:r>
              <a:rPr lang="en-US" sz="2400" dirty="0" err="1"/>
              <a:t>wrt</a:t>
            </a:r>
            <a:r>
              <a:rPr lang="en-US" sz="2400" dirty="0"/>
              <a:t> data and communication?</a:t>
            </a:r>
          </a:p>
        </p:txBody>
      </p:sp>
    </p:spTree>
    <p:extLst>
      <p:ext uri="{BB962C8B-B14F-4D97-AF65-F5344CB8AC3E}">
        <p14:creationId xmlns:p14="http://schemas.microsoft.com/office/powerpoint/2010/main" val="280522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46F1-D10C-A8ED-B6B5-B3FDDD61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course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144DF28-7D19-2F48-EE99-7845A96C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Communicating with data </a:t>
            </a:r>
          </a:p>
        </p:txBody>
      </p:sp>
      <p:pic>
        <p:nvPicPr>
          <p:cNvPr id="3" name="Content Placeholder 7" descr="Confused person outline">
            <a:extLst>
              <a:ext uri="{FF2B5EF4-FFF2-40B4-BE49-F238E27FC236}">
                <a16:creationId xmlns:a16="http://schemas.microsoft.com/office/drawing/2014/main" id="{63316F92-F29F-9AC3-89AD-9565322EE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7034" y="1732524"/>
            <a:ext cx="3569834" cy="3569834"/>
          </a:xfrm>
          <a:prstGeom prst="rect">
            <a:avLst/>
          </a:prstGeom>
        </p:spPr>
      </p:pic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DED74999-F94B-EAF3-5BF0-1AE748B6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9925" y="2337815"/>
            <a:ext cx="2964543" cy="296454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EB029E-541F-524A-BF57-A16DB7617436}"/>
              </a:ext>
            </a:extLst>
          </p:cNvPr>
          <p:cNvSpPr/>
          <p:nvPr/>
        </p:nvSpPr>
        <p:spPr>
          <a:xfrm>
            <a:off x="7847038" y="451891"/>
            <a:ext cx="3453632" cy="13438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are the strengths of each </a:t>
            </a:r>
            <a:r>
              <a:rPr lang="en-US" sz="2400" dirty="0" err="1"/>
              <a:t>wrt</a:t>
            </a:r>
            <a:r>
              <a:rPr lang="en-US" sz="2400" dirty="0"/>
              <a:t> data and communication?</a:t>
            </a:r>
          </a:p>
        </p:txBody>
      </p:sp>
      <p:pic>
        <p:nvPicPr>
          <p:cNvPr id="7" name="Graphic 6" descr="Scatterplot outline">
            <a:extLst>
              <a:ext uri="{FF2B5EF4-FFF2-40B4-BE49-F238E27FC236}">
                <a16:creationId xmlns:a16="http://schemas.microsoft.com/office/drawing/2014/main" id="{027772B3-8522-2C83-3DA1-CD3C64E13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8597" y="3002184"/>
            <a:ext cx="1232032" cy="1232032"/>
          </a:xfrm>
          <a:prstGeom prst="rect">
            <a:avLst/>
          </a:prstGeom>
        </p:spPr>
      </p:pic>
      <p:sp>
        <p:nvSpPr>
          <p:cNvPr id="9" name="Circular Arrow 8">
            <a:extLst>
              <a:ext uri="{FF2B5EF4-FFF2-40B4-BE49-F238E27FC236}">
                <a16:creationId xmlns:a16="http://schemas.microsoft.com/office/drawing/2014/main" id="{7ACDE532-7C0F-1B01-B756-38B0F5FF289C}"/>
              </a:ext>
            </a:extLst>
          </p:cNvPr>
          <p:cNvSpPr/>
          <p:nvPr/>
        </p:nvSpPr>
        <p:spPr>
          <a:xfrm flipH="1">
            <a:off x="6489096" y="1844996"/>
            <a:ext cx="2075543" cy="174171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1F66A675-C297-F133-4C65-08A83A8883A7}"/>
              </a:ext>
            </a:extLst>
          </p:cNvPr>
          <p:cNvSpPr/>
          <p:nvPr/>
        </p:nvSpPr>
        <p:spPr>
          <a:xfrm rot="10800000" flipH="1">
            <a:off x="6489095" y="3627612"/>
            <a:ext cx="2075543" cy="1741715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Graphic 11" descr="Mouse outline">
            <a:extLst>
              <a:ext uri="{FF2B5EF4-FFF2-40B4-BE49-F238E27FC236}">
                <a16:creationId xmlns:a16="http://schemas.microsoft.com/office/drawing/2014/main" id="{3B97B72B-BAF6-5147-A718-E27A037834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68285" y="2605666"/>
            <a:ext cx="679112" cy="679112"/>
          </a:xfrm>
          <a:prstGeom prst="rect">
            <a:avLst/>
          </a:prstGeom>
        </p:spPr>
      </p:pic>
      <p:pic>
        <p:nvPicPr>
          <p:cNvPr id="14" name="Graphic 13" descr="Keyboard outline">
            <a:extLst>
              <a:ext uri="{FF2B5EF4-FFF2-40B4-BE49-F238E27FC236}">
                <a16:creationId xmlns:a16="http://schemas.microsoft.com/office/drawing/2014/main" id="{2347F72E-EC31-C013-26FE-76B3659633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0641" y="31160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3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  <p:pic>
        <p:nvPicPr>
          <p:cNvPr id="189" name="Google Shape;189;p2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2435" y="800100"/>
            <a:ext cx="855326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6290" y="805623"/>
            <a:ext cx="8553269" cy="52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8;p23">
            <a:extLst>
              <a:ext uri="{FF2B5EF4-FFF2-40B4-BE49-F238E27FC236}">
                <a16:creationId xmlns:a16="http://schemas.microsoft.com/office/drawing/2014/main" id="{E0D0BFF5-B9FA-FA9D-E680-C74A7455A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124691" y="2247900"/>
            <a:ext cx="2840182" cy="190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Perhaps a more helpful question:</a:t>
            </a:r>
            <a:endParaRPr dirty="0"/>
          </a:p>
        </p:txBody>
      </p:sp>
      <p:sp>
        <p:nvSpPr>
          <p:cNvPr id="201" name="Google Shape;201;p25"/>
          <p:cNvSpPr txBox="1">
            <a:spLocks noGrp="1"/>
          </p:cNvSpPr>
          <p:nvPr>
            <p:ph idx="1"/>
          </p:nvPr>
        </p:nvSpPr>
        <p:spPr>
          <a:xfrm>
            <a:off x="3491346" y="2646218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What are some ways </a:t>
            </a:r>
            <a:endParaRPr dirty="0"/>
          </a:p>
          <a:p>
            <a:pPr marL="0" indent="0" algn="ctr">
              <a:spcBef>
                <a:spcPts val="640"/>
              </a:spcBef>
              <a:buNone/>
            </a:pPr>
            <a:r>
              <a:rPr lang="en-US" sz="3200" dirty="0"/>
              <a:t>a “visualization” can be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  <a:endParaRPr sz="3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193964" y="1989828"/>
            <a:ext cx="2821577" cy="258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spot trends?</a:t>
            </a:r>
            <a:endParaRPr dirty="0"/>
          </a:p>
        </p:txBody>
      </p:sp>
      <p:sp>
        <p:nvSpPr>
          <p:cNvPr id="207" name="Google Shape;207;p26"/>
          <p:cNvSpPr txBox="1">
            <a:spLocks noGrp="1"/>
          </p:cNvSpPr>
          <p:nvPr>
            <p:ph idx="1"/>
          </p:nvPr>
        </p:nvSpPr>
        <p:spPr>
          <a:xfrm>
            <a:off x="3338950" y="921321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/>
              <a:t>In 1854, cholera broke out in London</a:t>
            </a:r>
            <a:endParaRPr/>
          </a:p>
          <a:p>
            <a:pPr marL="457200" lvl="1" indent="-190500"/>
            <a:r>
              <a:rPr lang="en-US"/>
              <a:t>127 people near Broad St. died within 3 days</a:t>
            </a:r>
            <a:endParaRPr/>
          </a:p>
          <a:p>
            <a:pPr marL="457200" lvl="1" indent="-190500"/>
            <a:r>
              <a:rPr lang="en-US"/>
              <a:t>616 people died within 30 days</a:t>
            </a:r>
            <a:endParaRPr/>
          </a:p>
          <a:p>
            <a:pPr marL="182880" indent="-182880"/>
            <a:r>
              <a:rPr lang="en-US"/>
              <a:t>Initial explanation: </a:t>
            </a:r>
            <a:endParaRPr/>
          </a:p>
          <a:p>
            <a:pPr marL="0" indent="0" algn="ctr">
              <a:buNone/>
            </a:pPr>
            <a:r>
              <a:rPr lang="en-US" i="1"/>
              <a:t>“Miasma in the atmosphere”</a:t>
            </a:r>
            <a:endParaRPr/>
          </a:p>
          <a:p>
            <a:pPr marL="182880" indent="-182880"/>
            <a:r>
              <a:rPr lang="en-US"/>
              <a:t>Dr. John Snow was the first to link the outbreak to </a:t>
            </a:r>
            <a:r>
              <a:rPr lang="en-US" b="1"/>
              <a:t>contaminated water</a:t>
            </a:r>
            <a:endParaRPr/>
          </a:p>
          <a:p>
            <a:pPr marL="182880" indent="-182880"/>
            <a:r>
              <a:rPr lang="en-US"/>
              <a:t>How did he do it?</a:t>
            </a:r>
            <a:endParaRPr/>
          </a:p>
          <a:p>
            <a:pPr marL="457200" lvl="1" indent="-190500"/>
            <a:r>
              <a:rPr lang="en-US"/>
              <a:t>Talked to local residents</a:t>
            </a:r>
            <a:endParaRPr/>
          </a:p>
          <a:p>
            <a:pPr marL="457200" lvl="1" indent="-190500"/>
            <a:r>
              <a:rPr lang="en-US"/>
              <a:t>Identified a water pump as  a likely source</a:t>
            </a:r>
            <a:endParaRPr/>
          </a:p>
          <a:p>
            <a:pPr marL="457200" lvl="1" indent="-190500"/>
            <a:r>
              <a:rPr lang="en-US"/>
              <a:t>Used maps to illustrate his theory</a:t>
            </a:r>
            <a:endParaRPr/>
          </a:p>
          <a:p>
            <a:pPr marL="457200" lvl="1" indent="-190500"/>
            <a:r>
              <a:rPr lang="en-US"/>
              <a:t>Convinced authorities to disable the pump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548750" y="6176144"/>
            <a:ext cx="6629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1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More info here: http://en.wikipedia.org/wiki/1854_Broad_Street_cholera_outbreak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9" name="Google Shape;209;p26" descr="Screen Shot 2015-02-18 at 12.43.2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7974" y="1988121"/>
            <a:ext cx="282157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descr="Screen Shot 2015-02-18 at 12.39.04 AM.png"/>
          <p:cNvPicPr preferRelativeResize="0"/>
          <p:nvPr/>
        </p:nvPicPr>
        <p:blipFill rotWithShape="1">
          <a:blip r:embed="rId4">
            <a:alphaModFix/>
          </a:blip>
          <a:srcRect b="11845"/>
          <a:stretch/>
        </p:blipFill>
        <p:spPr>
          <a:xfrm>
            <a:off x="3338950" y="768922"/>
            <a:ext cx="8610600" cy="538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 rot="1800000">
            <a:off x="8440247" y="3476390"/>
            <a:ext cx="914400" cy="533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5424054" y="919017"/>
            <a:ext cx="6172200" cy="3733800"/>
            <a:chOff x="2362200" y="1219200"/>
            <a:chExt cx="6172200" cy="3733800"/>
          </a:xfrm>
        </p:grpSpPr>
        <p:sp>
          <p:nvSpPr>
            <p:cNvPr id="217" name="Google Shape;217;p27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76200" y="2222500"/>
            <a:ext cx="31242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explore?</a:t>
            </a:r>
            <a:endParaRPr dirty="0"/>
          </a:p>
        </p:txBody>
      </p:sp>
      <p:grpSp>
        <p:nvGrpSpPr>
          <p:cNvPr id="221" name="Google Shape;221;p27"/>
          <p:cNvGrpSpPr/>
          <p:nvPr/>
        </p:nvGrpSpPr>
        <p:grpSpPr>
          <a:xfrm>
            <a:off x="4738254" y="766617"/>
            <a:ext cx="5715000" cy="5562600"/>
            <a:chOff x="1676400" y="1168400"/>
            <a:chExt cx="5715000" cy="5562600"/>
          </a:xfrm>
        </p:grpSpPr>
        <p:grpSp>
          <p:nvGrpSpPr>
            <p:cNvPr id="222" name="Google Shape;222;p27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223" name="Google Shape;223;p27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8" name="Google Shape;228;p27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914400">
                  <a:buClr>
                    <a:srgbClr val="000000"/>
                  </a:buClr>
                </a:pPr>
                <a:endParaRPr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2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F55498-9121-CF06-0FBD-6C50269F70CF}"/>
              </a:ext>
            </a:extLst>
          </p:cNvPr>
          <p:cNvSpPr txBox="1"/>
          <p:nvPr/>
        </p:nvSpPr>
        <p:spPr>
          <a:xfrm>
            <a:off x="3834739" y="5615817"/>
            <a:ext cx="791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https://informationisbeautiful.net/visualizations/global-food-supply-where-does-all-the-worlds-food-go/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A1E400A9-7A03-D13D-4042-9C395545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910" y="423298"/>
            <a:ext cx="8492544" cy="50377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235527" y="2168235"/>
            <a:ext cx="2673928" cy="26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tell a story?</a:t>
            </a:r>
            <a:endParaRPr dirty="0"/>
          </a:p>
        </p:txBody>
      </p:sp>
      <p:pic>
        <p:nvPicPr>
          <p:cNvPr id="237" name="Google Shape;237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6763" y="1047690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410200" y="6400800"/>
            <a:ext cx="518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Hans Rosling’s 200 Countries, 200 Years, 4 Minutes – The Joy of Stats – BBC Four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https://www.youtube.com/watch?v=jbkSRLYSojo</a:t>
            </a: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Intros </a:t>
            </a:r>
          </a:p>
          <a:p>
            <a:r>
              <a:rPr lang="en-US" sz="2400" dirty="0"/>
              <a:t>About this course</a:t>
            </a:r>
          </a:p>
          <a:p>
            <a:r>
              <a:rPr lang="en-US" sz="2400" dirty="0"/>
              <a:t>How is visualization useful?</a:t>
            </a:r>
          </a:p>
          <a:p>
            <a:r>
              <a:rPr lang="en-US" sz="2400" dirty="0"/>
              <a:t>What is data?</a:t>
            </a:r>
          </a:p>
          <a:p>
            <a:r>
              <a:rPr lang="en-US" sz="2400" dirty="0"/>
              <a:t>Structure of this course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4300" y="2054767"/>
            <a:ext cx="3193472" cy="244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Visualization (def.)</a:t>
            </a:r>
            <a:endParaRPr dirty="0"/>
          </a:p>
        </p:txBody>
      </p:sp>
      <p:sp>
        <p:nvSpPr>
          <p:cNvPr id="245" name="Google Shape;245;p29" descr="http://b-i.forbesimg.com/louiscolumbus/files/2013/10/Analytics.png"/>
          <p:cNvSpPr/>
          <p:nvPr/>
        </p:nvSpPr>
        <p:spPr>
          <a:xfrm>
            <a:off x="1679576" y="-2041525"/>
            <a:ext cx="5838825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9" descr="Analytics.png"/>
          <p:cNvPicPr preferRelativeResize="0"/>
          <p:nvPr/>
        </p:nvPicPr>
        <p:blipFill rotWithShape="1">
          <a:blip r:embed="rId3">
            <a:alphaModFix/>
          </a:blip>
          <a:srcRect l="26471"/>
          <a:stretch/>
        </p:blipFill>
        <p:spPr>
          <a:xfrm>
            <a:off x="6546272" y="1596517"/>
            <a:ext cx="5145982" cy="3785616"/>
          </a:xfrm>
          <a:prstGeom prst="rect">
            <a:avLst/>
          </a:prstGeom>
          <a:noFill/>
          <a:ln w="9525" cap="flat" cmpd="sng">
            <a:solidFill>
              <a:srgbClr val="00539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29"/>
          <p:cNvSpPr txBox="1"/>
          <p:nvPr/>
        </p:nvSpPr>
        <p:spPr>
          <a:xfrm>
            <a:off x="3422072" y="2282317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292934"/>
              </a:buClr>
            </a:pP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Visual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of data that reinforce human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cognition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35527" y="2424544"/>
            <a:ext cx="2923309" cy="220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Wait… what is “data”?</a:t>
            </a:r>
            <a:endParaRPr dirty="0"/>
          </a:p>
        </p:txBody>
      </p:sp>
      <p:pic>
        <p:nvPicPr>
          <p:cNvPr id="253" name="Google Shape;253;p30" descr="Screen Shot 2015-09-14 at 2.02.42 PM.png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-9826" b="-9826"/>
          <a:stretch/>
        </p:blipFill>
        <p:spPr>
          <a:xfrm>
            <a:off x="3532909" y="872836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idx="1"/>
          </p:nvPr>
        </p:nvSpPr>
        <p:spPr>
          <a:xfrm>
            <a:off x="3546769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Data is a set of </a:t>
            </a:r>
            <a:r>
              <a:rPr lang="en-US" sz="2400" i="1" dirty="0"/>
              <a:t>variables</a:t>
            </a:r>
            <a:r>
              <a:rPr lang="en-US" sz="2400" dirty="0"/>
              <a:t> that capture various aspects of the world: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l="4095" r="4740"/>
          <a:stretch/>
        </p:blipFill>
        <p:spPr>
          <a:xfrm>
            <a:off x="4842169" y="1992867"/>
            <a:ext cx="5334000" cy="29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5295920" y="5070762"/>
            <a:ext cx="20170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rates,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7140588" y="5070762"/>
            <a:ext cx="30662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numbers,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6003477" y="5451762"/>
            <a:ext cx="3220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 vs. 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t="16044" b="10517"/>
          <a:stretch/>
        </p:blipFill>
        <p:spPr>
          <a:xfrm>
            <a:off x="4739090" y="2022762"/>
            <a:ext cx="5340096" cy="2929227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71" name="Google Shape;271;p32"/>
          <p:cNvSpPr txBox="1">
            <a:spLocks noGrp="1"/>
          </p:cNvSpPr>
          <p:nvPr>
            <p:ph idx="1"/>
          </p:nvPr>
        </p:nvSpPr>
        <p:spPr>
          <a:xfrm>
            <a:off x="3449786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72" name="Google Shape;272;p32"/>
          <p:cNvSpPr txBox="1"/>
          <p:nvPr/>
        </p:nvSpPr>
        <p:spPr>
          <a:xfrm>
            <a:off x="4781264" y="5070762"/>
            <a:ext cx="2630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$46,288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166614" y="5070762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2,563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6590726" y="5451762"/>
            <a:ext cx="18517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3556158-7149-57FB-3BBD-43891E106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17462"/>
          <a:stretch/>
        </p:blipFill>
        <p:spPr>
          <a:xfrm>
            <a:off x="4759041" y="1981196"/>
            <a:ext cx="5334000" cy="293268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81" name="Google Shape;281;p33"/>
          <p:cNvSpPr txBox="1">
            <a:spLocks noGrp="1"/>
          </p:cNvSpPr>
          <p:nvPr>
            <p:ph idx="1"/>
          </p:nvPr>
        </p:nvSpPr>
        <p:spPr>
          <a:xfrm>
            <a:off x="3463641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83" name="Google Shape;283;p33"/>
          <p:cNvSpPr txBox="1"/>
          <p:nvPr/>
        </p:nvSpPr>
        <p:spPr>
          <a:xfrm>
            <a:off x="4806539" y="5029197"/>
            <a:ext cx="26080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$16,115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256669" y="5029197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28,635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664394" y="5410197"/>
            <a:ext cx="1732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4841" y="4038597"/>
            <a:ext cx="723900" cy="767425"/>
          </a:xfrm>
          <a:prstGeom prst="rect">
            <a:avLst/>
          </a:prstGeom>
          <a:noFill/>
          <a:ln w="381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5CE0B83-7082-99D1-E538-950F6C1B1552}"/>
              </a:ext>
            </a:extLst>
          </p:cNvPr>
          <p:cNvSpPr txBox="1">
            <a:spLocks/>
          </p:cNvSpPr>
          <p:nvPr/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Data: a definition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110838" y="2572114"/>
            <a:ext cx="3131126" cy="17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One way to think about this:</a:t>
            </a:r>
            <a:endParaRPr dirty="0"/>
          </a:p>
        </p:txBody>
      </p:sp>
      <p:graphicFrame>
        <p:nvGraphicFramePr>
          <p:cNvPr id="292" name="Google Shape;292;p34"/>
          <p:cNvGraphicFramePr/>
          <p:nvPr>
            <p:extLst>
              <p:ext uri="{D42A27DB-BD31-4B8C-83A1-F6EECF244321}">
                <p14:modId xmlns:p14="http://schemas.microsoft.com/office/powerpoint/2010/main" val="1016959271"/>
              </p:ext>
            </p:extLst>
          </p:nvPr>
        </p:nvGraphicFramePr>
        <p:xfrm>
          <a:off x="4225638" y="1406234"/>
          <a:ext cx="7162825" cy="4312960"/>
        </p:xfrm>
        <a:graphic>
          <a:graphicData uri="http://schemas.openxmlformats.org/drawingml/2006/table">
            <a:tbl>
              <a:tblPr firstRow="1" bandRow="1" bandCol="1">
                <a:noFill/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Tuition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Enrollment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 vs. 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Smith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$46,288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2,563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UMass Amherst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$16,115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28,635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Hampshire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$48,065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1,400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Mount Holyoke College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$43,886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2,189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Amherst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$50,562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1,792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⋮</a:t>
                      </a:r>
                      <a:endParaRPr sz="32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3" name="Google Shape;293;p34"/>
          <p:cNvGrpSpPr/>
          <p:nvPr/>
        </p:nvGrpSpPr>
        <p:grpSpPr>
          <a:xfrm>
            <a:off x="6511638" y="967322"/>
            <a:ext cx="4343400" cy="362712"/>
            <a:chOff x="3352800" y="1161288"/>
            <a:chExt cx="4343400" cy="362712"/>
          </a:xfrm>
        </p:grpSpPr>
        <p:sp>
          <p:nvSpPr>
            <p:cNvPr id="294" name="Google Shape;294;p34"/>
            <p:cNvSpPr/>
            <p:nvPr/>
          </p:nvSpPr>
          <p:spPr>
            <a:xfrm rot="-5400000">
              <a:off x="5448300" y="-723900"/>
              <a:ext cx="152400" cy="43434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4"/>
          <p:cNvGrpSpPr/>
          <p:nvPr/>
        </p:nvGrpSpPr>
        <p:grpSpPr>
          <a:xfrm rot="-5400000">
            <a:off x="2206338" y="3577934"/>
            <a:ext cx="3429000" cy="609600"/>
            <a:chOff x="3962400" y="1237488"/>
            <a:chExt cx="3429000" cy="304800"/>
          </a:xfrm>
        </p:grpSpPr>
        <p:sp>
          <p:nvSpPr>
            <p:cNvPr id="297" name="Google Shape;297;p34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/>
          </p:nvPr>
        </p:nvSpPr>
        <p:spPr>
          <a:xfrm>
            <a:off x="110841" y="2195941"/>
            <a:ext cx="3200399" cy="204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Another way to think about this</a:t>
            </a:r>
            <a:endParaRPr dirty="0"/>
          </a:p>
        </p:txBody>
      </p:sp>
      <p:sp>
        <p:nvSpPr>
          <p:cNvPr id="304" name="Google Shape;304;p35"/>
          <p:cNvSpPr txBox="1">
            <a:spLocks noGrp="1"/>
          </p:cNvSpPr>
          <p:nvPr>
            <p:ph idx="1"/>
          </p:nvPr>
        </p:nvSpPr>
        <p:spPr>
          <a:xfrm>
            <a:off x="3477496" y="976741"/>
            <a:ext cx="8686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class school_obs: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def __init__(tuition, enrollment,  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               pub_or_priv):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self.tuition = tuition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self.enrollment = enrollment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		self.pub_or_priv = pub_or_priv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smith = school_obs(46288, 2563, “private”)</a:t>
            </a:r>
            <a:endParaRPr/>
          </a:p>
          <a:p>
            <a:pPr marL="0" indent="0"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umass = school_obs(16115, 28635, “public”)</a:t>
            </a:r>
            <a:endParaRPr/>
          </a:p>
          <a:p>
            <a:pPr marL="0" indent="0"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05" name="Google Shape;305;p35"/>
          <p:cNvGrpSpPr/>
          <p:nvPr/>
        </p:nvGrpSpPr>
        <p:grpSpPr>
          <a:xfrm rot="5400000">
            <a:off x="9925540" y="2090785"/>
            <a:ext cx="2743200" cy="362712"/>
            <a:chOff x="4495800" y="1161288"/>
            <a:chExt cx="2743200" cy="362712"/>
          </a:xfrm>
        </p:grpSpPr>
        <p:sp>
          <p:nvSpPr>
            <p:cNvPr id="306" name="Google Shape;306;p35"/>
            <p:cNvSpPr/>
            <p:nvPr/>
          </p:nvSpPr>
          <p:spPr>
            <a:xfrm rot="-5400000">
              <a:off x="5791200" y="76200"/>
              <a:ext cx="152400" cy="274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50292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35"/>
          <p:cNvGrpSpPr/>
          <p:nvPr/>
        </p:nvGrpSpPr>
        <p:grpSpPr>
          <a:xfrm>
            <a:off x="3934695" y="3872341"/>
            <a:ext cx="6934200" cy="609600"/>
            <a:chOff x="3962400" y="1237488"/>
            <a:chExt cx="3429000" cy="304800"/>
          </a:xfrm>
        </p:grpSpPr>
        <p:sp>
          <p:nvSpPr>
            <p:cNvPr id="309" name="Google Shape;309;p35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5168203" y="1237488"/>
              <a:ext cx="1055077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101553" y="2276198"/>
            <a:ext cx="3184017" cy="224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Yet another way to think about this</a:t>
            </a:r>
            <a:endParaRPr dirty="0"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7091" y="1115287"/>
            <a:ext cx="4125985" cy="431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1291" y="1039086"/>
            <a:ext cx="3093229" cy="525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6"/>
          <p:cNvGrpSpPr/>
          <p:nvPr/>
        </p:nvGrpSpPr>
        <p:grpSpPr>
          <a:xfrm>
            <a:off x="4905739" y="526754"/>
            <a:ext cx="3618135" cy="1225800"/>
            <a:chOff x="1733048" y="859268"/>
            <a:chExt cx="3618135" cy="1225800"/>
          </a:xfrm>
        </p:grpSpPr>
        <p:sp>
          <p:nvSpPr>
            <p:cNvPr id="319" name="Google Shape;319;p36"/>
            <p:cNvSpPr/>
            <p:nvPr/>
          </p:nvSpPr>
          <p:spPr>
            <a:xfrm rot="2866789">
              <a:off x="4056229" y="1357908"/>
              <a:ext cx="1447808" cy="2285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6"/>
            <p:cNvSpPr/>
            <p:nvPr/>
          </p:nvSpPr>
          <p:spPr>
            <a:xfrm rot="9121369">
              <a:off x="1701811" y="1231755"/>
              <a:ext cx="1453573" cy="22868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6"/>
            <p:cNvSpPr txBox="1"/>
            <p:nvPr/>
          </p:nvSpPr>
          <p:spPr>
            <a:xfrm>
              <a:off x="2388350" y="964200"/>
              <a:ext cx="2392200" cy="763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artist: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Name, place/date of birth,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date of death (if deceased)</a:t>
              </a:r>
              <a:endParaRPr sz="1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6"/>
          <p:cNvGrpSpPr/>
          <p:nvPr/>
        </p:nvGrpSpPr>
        <p:grpSpPr>
          <a:xfrm>
            <a:off x="5157448" y="1477287"/>
            <a:ext cx="3285091" cy="835727"/>
            <a:chOff x="2012836" y="1219203"/>
            <a:chExt cx="3285091" cy="835727"/>
          </a:xfrm>
        </p:grpSpPr>
        <p:sp>
          <p:nvSpPr>
            <p:cNvPr id="323" name="Google Shape;323;p36"/>
            <p:cNvSpPr/>
            <p:nvPr/>
          </p:nvSpPr>
          <p:spPr>
            <a:xfrm rot="1848289">
              <a:off x="4222334" y="1562411"/>
              <a:ext cx="1094285" cy="2284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 rot="9211904">
              <a:off x="2034697" y="1366864"/>
              <a:ext cx="555977" cy="22861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6"/>
            <p:cNvSpPr txBox="1"/>
            <p:nvPr/>
          </p:nvSpPr>
          <p:spPr>
            <a:xfrm>
              <a:off x="2391129" y="1219203"/>
              <a:ext cx="2437500" cy="513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piece: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Title, date, medium</a:t>
              </a:r>
              <a:endParaRPr sz="1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36"/>
          <p:cNvGrpSpPr/>
          <p:nvPr/>
        </p:nvGrpSpPr>
        <p:grpSpPr>
          <a:xfrm>
            <a:off x="5801338" y="3837384"/>
            <a:ext cx="2647864" cy="1241303"/>
            <a:chOff x="2548737" y="2286095"/>
            <a:chExt cx="2647864" cy="1241303"/>
          </a:xfrm>
        </p:grpSpPr>
        <p:sp>
          <p:nvSpPr>
            <p:cNvPr id="327" name="Google Shape;327;p36"/>
            <p:cNvSpPr/>
            <p:nvPr/>
          </p:nvSpPr>
          <p:spPr>
            <a:xfrm rot="-2135822">
              <a:off x="3817533" y="2838384"/>
              <a:ext cx="1447737" cy="22877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 rot="-8100000">
              <a:off x="2459804" y="2764406"/>
              <a:ext cx="1447589" cy="2286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 txBox="1"/>
            <p:nvPr/>
          </p:nvSpPr>
          <p:spPr>
            <a:xfrm>
              <a:off x="2548737" y="2819398"/>
              <a:ext cx="2137200" cy="708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Curated description and 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relevant contextual information</a:t>
              </a:r>
              <a:endParaRPr sz="1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36"/>
          <p:cNvGrpSpPr/>
          <p:nvPr/>
        </p:nvGrpSpPr>
        <p:grpSpPr>
          <a:xfrm>
            <a:off x="4945941" y="2697962"/>
            <a:ext cx="3500948" cy="2043825"/>
            <a:chOff x="1745775" y="2196036"/>
            <a:chExt cx="3500948" cy="2043825"/>
          </a:xfrm>
        </p:grpSpPr>
        <p:sp>
          <p:nvSpPr>
            <p:cNvPr id="331" name="Google Shape;331;p36"/>
            <p:cNvSpPr/>
            <p:nvPr/>
          </p:nvSpPr>
          <p:spPr>
            <a:xfrm rot="2641946">
              <a:off x="3731234" y="3462656"/>
              <a:ext cx="1670778" cy="22871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 rot="-8100000">
              <a:off x="1669307" y="2542347"/>
              <a:ext cx="1074237" cy="2286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6"/>
            <p:cNvSpPr txBox="1"/>
            <p:nvPr/>
          </p:nvSpPr>
          <p:spPr>
            <a:xfrm>
              <a:off x="2260587" y="2550148"/>
              <a:ext cx="2870400" cy="597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donation:</a:t>
              </a: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914400">
                <a:buClr>
                  <a:srgbClr val="000000"/>
                </a:buClr>
              </a:pPr>
              <a:r>
                <a:rPr lang="en-US" sz="1400" kern="0">
                  <a:solidFill>
                    <a:srgbClr val="292934"/>
                  </a:solidFill>
                  <a:latin typeface="Arial"/>
                  <a:ea typeface="Arial"/>
                  <a:cs typeface="Arial"/>
                  <a:sym typeface="Arial"/>
                </a:rPr>
                <a:t>Name of donor, reference number</a:t>
              </a:r>
              <a:endParaRPr sz="1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6"/>
          <p:cNvSpPr txBox="1"/>
          <p:nvPr/>
        </p:nvSpPr>
        <p:spPr>
          <a:xfrm>
            <a:off x="7211291" y="5687286"/>
            <a:ext cx="483830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Kinds of information = variables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Actual text on the placard = observations</a:t>
            </a:r>
            <a:endParaRPr sz="2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>
            <a:spLocks noGrp="1"/>
          </p:cNvSpPr>
          <p:nvPr>
            <p:ph type="title"/>
          </p:nvPr>
        </p:nvSpPr>
        <p:spPr>
          <a:xfrm>
            <a:off x="249382" y="2279072"/>
            <a:ext cx="2867891" cy="225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idx="1"/>
          </p:nvPr>
        </p:nvSpPr>
        <p:spPr>
          <a:xfrm>
            <a:off x="3491346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Each variable may be either </a:t>
            </a:r>
            <a:r>
              <a:rPr lang="en-US" sz="2400" i="1" dirty="0"/>
              <a:t>independent</a:t>
            </a:r>
            <a:r>
              <a:rPr lang="en-US" sz="2400" dirty="0"/>
              <a:t> or </a:t>
            </a:r>
            <a:r>
              <a:rPr lang="en-US" sz="2400" i="1" dirty="0"/>
              <a:t>dependent</a:t>
            </a:r>
            <a:r>
              <a:rPr lang="en-US" sz="2400" dirty="0"/>
              <a:t>:</a:t>
            </a:r>
            <a:endParaRPr sz="2400" dirty="0"/>
          </a:p>
          <a:p>
            <a:pPr marL="857250" lvl="1" indent="-355600">
              <a:buNone/>
            </a:pPr>
            <a:endParaRPr sz="2400" dirty="0"/>
          </a:p>
          <a:p>
            <a:pPr marL="468630" indent="-354330">
              <a:spcBef>
                <a:spcPts val="400"/>
              </a:spcBef>
              <a:buSzPts val="1700"/>
            </a:pPr>
            <a:r>
              <a:rPr lang="en-US" sz="2400" dirty="0"/>
              <a:t>An </a:t>
            </a:r>
            <a:r>
              <a:rPr lang="en-US" sz="2400" i="1" dirty="0"/>
              <a:t>independent variable </a:t>
            </a:r>
            <a:r>
              <a:rPr lang="en-US" sz="2400" dirty="0"/>
              <a:t>is not controlled or affected by another variable (e.g., time in a time-series dataset)</a:t>
            </a:r>
            <a:endParaRPr sz="2400" dirty="0"/>
          </a:p>
          <a:p>
            <a:pPr marL="857250" lvl="1" indent="-355600">
              <a:buNone/>
            </a:pPr>
            <a:endParaRPr sz="2400" dirty="0"/>
          </a:p>
          <a:p>
            <a:pPr marL="468630" indent="-354330">
              <a:spcBef>
                <a:spcPts val="400"/>
              </a:spcBef>
              <a:buSzPts val="1700"/>
            </a:pPr>
            <a:r>
              <a:rPr lang="en-US" sz="2400" dirty="0"/>
              <a:t>A </a:t>
            </a:r>
            <a:r>
              <a:rPr lang="en-US" sz="2400" i="1" dirty="0"/>
              <a:t>dependent variable</a:t>
            </a:r>
            <a:r>
              <a:rPr lang="en-US" sz="2400" dirty="0"/>
              <a:t> is affected by a variation in one or more associated independent variables (e.g., temperature in a region)</a:t>
            </a:r>
            <a:endParaRPr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152400" y="2385217"/>
            <a:ext cx="3186545" cy="14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Basic data types</a:t>
            </a:r>
            <a:endParaRPr dirty="0"/>
          </a:p>
        </p:txBody>
      </p:sp>
      <p:sp>
        <p:nvSpPr>
          <p:cNvPr id="346" name="Google Shape;346;p38"/>
          <p:cNvSpPr txBox="1">
            <a:spLocks noGrp="1"/>
          </p:cNvSpPr>
          <p:nvPr>
            <p:ph idx="1"/>
          </p:nvPr>
        </p:nvSpPr>
        <p:spPr>
          <a:xfrm>
            <a:off x="3449788" y="1142996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Nominal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rgbClr val="BFBFBF"/>
                </a:solidFill>
              </a:rPr>
              <a:t>Ordinal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rgbClr val="BFBFBF"/>
                </a:solidFill>
              </a:rPr>
              <a:t>Scale / Quantitative</a:t>
            </a:r>
            <a:endParaRPr sz="2400" dirty="0"/>
          </a:p>
          <a:p>
            <a:pPr marL="742950" lvl="1" indent="-349250"/>
            <a:r>
              <a:rPr lang="en-US" sz="2400" dirty="0">
                <a:solidFill>
                  <a:srgbClr val="BFBFBF"/>
                </a:solidFill>
              </a:rPr>
              <a:t>Ratio</a:t>
            </a:r>
            <a:endParaRPr sz="2400" dirty="0"/>
          </a:p>
          <a:p>
            <a:pPr marL="742950" lvl="1" indent="-349250"/>
            <a:r>
              <a:rPr lang="en-US" sz="2400" dirty="0">
                <a:solidFill>
                  <a:srgbClr val="BFBFBF"/>
                </a:solidFill>
              </a:rPr>
              <a:t>Interval</a:t>
            </a:r>
            <a:endParaRPr sz="2400" dirty="0"/>
          </a:p>
        </p:txBody>
      </p:sp>
      <p:sp>
        <p:nvSpPr>
          <p:cNvPr id="347" name="Google Shape;347;p38"/>
          <p:cNvSpPr txBox="1"/>
          <p:nvPr/>
        </p:nvSpPr>
        <p:spPr>
          <a:xfrm>
            <a:off x="7259789" y="1137133"/>
            <a:ext cx="4554415" cy="45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unordered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set		{…}</a:t>
            </a:r>
            <a:endParaRPr sz="24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of non-numeric values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For example: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8925" indent="-288925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Categorical (finite) data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400"/>
              </a:spcBef>
              <a:buClr>
                <a:srgbClr val="292934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{apple, orange, pear}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400"/>
              </a:spcBef>
              <a:buClr>
                <a:srgbClr val="292934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{red, green, blue}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8925" indent="-288925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Arbitrary (infinite) data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400"/>
              </a:spcBef>
              <a:buClr>
                <a:srgbClr val="292934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{“12 Main St. Boston MA”, “45 Wall St. New York NY”, …}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400"/>
              </a:spcBef>
              <a:buClr>
                <a:srgbClr val="292934"/>
              </a:buClr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{“John Smith”, “Jane Doe”, …}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37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/>
        </p:nvSpPr>
        <p:spPr>
          <a:xfrm>
            <a:off x="7301348" y="1106145"/>
            <a:ext cx="4553712" cy="457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ordered set 		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&lt;…&gt;</a:t>
            </a:r>
            <a:endParaRPr sz="2400"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(also known as a tuple)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For example: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Numeric: &lt;2, 4, 6, 8&gt;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indent="-342900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Binary:    &lt;0, 1&gt;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indent="-342900" defTabSz="914400">
              <a:spcBef>
                <a:spcPts val="480"/>
              </a:spcBef>
              <a:buClr>
                <a:srgbClr val="292934"/>
              </a:buClr>
              <a:buSzPts val="2400"/>
              <a:buFont typeface="Arial"/>
              <a:buChar char="•"/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Non-numeric: </a:t>
            </a:r>
            <a:endParaRPr sz="24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&lt;G, PG, PG-13, R&gt;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4" name="Google Shape;354;p39"/>
          <p:cNvSpPr txBox="1">
            <a:spLocks noGrp="1"/>
          </p:cNvSpPr>
          <p:nvPr>
            <p:ph idx="1"/>
          </p:nvPr>
        </p:nvSpPr>
        <p:spPr>
          <a:xfrm>
            <a:off x="3491347" y="111529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>
                <a:solidFill>
                  <a:srgbClr val="BFBFBF"/>
                </a:solidFill>
              </a:rPr>
              <a:t>Nominal</a:t>
            </a:r>
            <a:endParaRPr sz="2400" dirty="0"/>
          </a:p>
          <a:p>
            <a:pPr marL="182880" indent="-182880"/>
            <a:r>
              <a:rPr lang="en-US" sz="2400" dirty="0"/>
              <a:t>Ordinal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rgbClr val="BFBFBF"/>
                </a:solidFill>
              </a:rPr>
              <a:t>Scale / Quantitative</a:t>
            </a:r>
            <a:endParaRPr sz="2400" dirty="0"/>
          </a:p>
          <a:p>
            <a:pPr marL="742950" lvl="1" indent="-349250"/>
            <a:r>
              <a:rPr lang="en-US" sz="2400" dirty="0">
                <a:solidFill>
                  <a:srgbClr val="BFBFBF"/>
                </a:solidFill>
              </a:rPr>
              <a:t>Ratio</a:t>
            </a:r>
            <a:endParaRPr sz="2400" dirty="0"/>
          </a:p>
          <a:p>
            <a:pPr marL="742950" lvl="1" indent="-349250"/>
            <a:r>
              <a:rPr lang="en-US" sz="2400" dirty="0">
                <a:solidFill>
                  <a:srgbClr val="BFBFBF"/>
                </a:solidFill>
              </a:rPr>
              <a:t>Interval</a:t>
            </a:r>
            <a:endParaRPr sz="2400" dirty="0">
              <a:solidFill>
                <a:srgbClr val="BFBFBF"/>
              </a:solidFill>
            </a:endParaRPr>
          </a:p>
        </p:txBody>
      </p:sp>
      <p:sp>
        <p:nvSpPr>
          <p:cNvPr id="4" name="Google Shape;345;p38">
            <a:extLst>
              <a:ext uri="{FF2B5EF4-FFF2-40B4-BE49-F238E27FC236}">
                <a16:creationId xmlns:a16="http://schemas.microsoft.com/office/drawing/2014/main" id="{B2C3E0D4-9113-1BB8-E42C-6547EA2423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2385217"/>
            <a:ext cx="3186545" cy="14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Basic data types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>
            <a:spLocks noGrp="1"/>
          </p:cNvSpPr>
          <p:nvPr>
            <p:ph idx="1"/>
          </p:nvPr>
        </p:nvSpPr>
        <p:spPr>
          <a:xfrm>
            <a:off x="3491351" y="1101433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>
                <a:solidFill>
                  <a:srgbClr val="BFBFBF"/>
                </a:solidFill>
              </a:rPr>
              <a:t>Nominal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rgbClr val="BFBFBF"/>
                </a:solidFill>
              </a:rPr>
              <a:t>Ordinal</a:t>
            </a:r>
            <a:endParaRPr sz="2400" dirty="0"/>
          </a:p>
          <a:p>
            <a:pPr marL="182880" indent="-182880"/>
            <a:r>
              <a:rPr lang="en-US" sz="2400" dirty="0"/>
              <a:t>Scale / Quantitative</a:t>
            </a:r>
            <a:endParaRPr sz="2400" dirty="0"/>
          </a:p>
          <a:p>
            <a:pPr marL="742950" lvl="1" indent="-349250"/>
            <a:r>
              <a:rPr lang="en-US" sz="2400" dirty="0"/>
              <a:t>Ratio</a:t>
            </a:r>
            <a:endParaRPr sz="2400" dirty="0"/>
          </a:p>
          <a:p>
            <a:pPr marL="742950" lvl="1" indent="-349250"/>
            <a:r>
              <a:rPr lang="en-US" sz="2400" dirty="0"/>
              <a:t>Interval</a:t>
            </a:r>
            <a:endParaRPr sz="2400" dirty="0"/>
          </a:p>
          <a:p>
            <a:pPr indent="-327660">
              <a:buNone/>
            </a:pPr>
            <a:endParaRPr sz="2400" dirty="0"/>
          </a:p>
        </p:txBody>
      </p:sp>
      <p:sp>
        <p:nvSpPr>
          <p:cNvPr id="361" name="Google Shape;361;p40"/>
          <p:cNvSpPr txBox="1"/>
          <p:nvPr/>
        </p:nvSpPr>
        <p:spPr>
          <a:xfrm>
            <a:off x="7304399" y="1095571"/>
            <a:ext cx="464515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numeric range		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24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Ratios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Distance from “absolute zero”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Can be compared mathematically using division</a:t>
            </a:r>
            <a:endParaRPr sz="2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For example: height, weight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00050" lvl="1" indent="-6350" defTabSz="914400">
              <a:spcBef>
                <a:spcPts val="200"/>
              </a:spcBef>
              <a:buClr>
                <a:srgbClr val="292934"/>
              </a:buClr>
            </a:pP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defTabSz="914400">
              <a:spcBef>
                <a:spcPts val="480"/>
              </a:spcBef>
              <a:buClr>
                <a:srgbClr val="292934"/>
              </a:buClr>
            </a:pP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 sz="24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Ordered numeric elements that can be mathematically manipulated, but cannot be compared as ratios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857250" lvl="1" indent="-463550" defTabSz="914400">
              <a:spcBef>
                <a:spcPts val="400"/>
              </a:spcBef>
              <a:buClr>
                <a:srgbClr val="292934"/>
              </a:buClr>
              <a:buSzPts val="2000"/>
              <a:buFont typeface="Merriweather Sans"/>
              <a:buChar char="-"/>
            </a:pPr>
            <a:r>
              <a:rPr lang="en-US" sz="2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E.g.: date, current time</a:t>
            </a:r>
            <a:endParaRPr sz="2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45;p38">
            <a:extLst>
              <a:ext uri="{FF2B5EF4-FFF2-40B4-BE49-F238E27FC236}">
                <a16:creationId xmlns:a16="http://schemas.microsoft.com/office/drawing/2014/main" id="{1E48C075-18B2-B49A-F893-320A7FF7E01F}"/>
              </a:ext>
            </a:extLst>
          </p:cNvPr>
          <p:cNvSpPr txBox="1">
            <a:spLocks/>
          </p:cNvSpPr>
          <p:nvPr/>
        </p:nvSpPr>
        <p:spPr>
          <a:xfrm>
            <a:off x="152400" y="2385217"/>
            <a:ext cx="3186545" cy="14940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Basic data types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title"/>
          </p:nvPr>
        </p:nvSpPr>
        <p:spPr>
          <a:xfrm>
            <a:off x="124691" y="2209799"/>
            <a:ext cx="3239109" cy="182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Converting between basic data types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idx="1"/>
          </p:nvPr>
        </p:nvSpPr>
        <p:spPr>
          <a:xfrm>
            <a:off x="3560622" y="865903"/>
            <a:ext cx="80772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Q → O	[0, 100] → &lt;F, D, C, B, A&gt;</a:t>
            </a:r>
            <a:endParaRPr sz="2400" dirty="0"/>
          </a:p>
          <a:p>
            <a:pPr marL="400050" lvl="1" indent="-635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O → N	&lt;F, D, C, B, A&gt; → {C, B, F, D, A}</a:t>
            </a:r>
            <a:endParaRPr sz="2400" dirty="0"/>
          </a:p>
          <a:p>
            <a:pPr marL="400050" lvl="1" indent="-635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N → O  	(??)</a:t>
            </a:r>
            <a:endParaRPr sz="2400" dirty="0"/>
          </a:p>
          <a:p>
            <a:pPr marL="742950" lvl="1" indent="-349250"/>
            <a:r>
              <a:rPr lang="en-US" sz="2400" dirty="0"/>
              <a:t>{John, Mike, Bob} → &lt;Bob, John, Mike&gt;</a:t>
            </a:r>
            <a:endParaRPr sz="2400" dirty="0"/>
          </a:p>
          <a:p>
            <a:pPr marL="742950" lvl="1" indent="-349250"/>
            <a:r>
              <a:rPr lang="en-US" sz="2400" dirty="0"/>
              <a:t>{red, green, blue} → &lt;blue, green, red&gt;</a:t>
            </a:r>
            <a:endParaRPr sz="2400" dirty="0"/>
          </a:p>
          <a:p>
            <a:pPr marL="400050" lvl="1" indent="-635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O → Q  	(??)</a:t>
            </a:r>
            <a:endParaRPr sz="2400" dirty="0"/>
          </a:p>
          <a:p>
            <a:pPr marL="742950" lvl="1" indent="-349250"/>
            <a:r>
              <a:rPr lang="en-US" sz="2400" dirty="0"/>
              <a:t>Hashing?</a:t>
            </a:r>
            <a:endParaRPr sz="2400" dirty="0"/>
          </a:p>
          <a:p>
            <a:pPr marL="742950" lvl="1" indent="-349250"/>
            <a:r>
              <a:rPr lang="en-US" sz="2400" dirty="0"/>
              <a:t>Bob + John = ??</a:t>
            </a:r>
            <a:endParaRPr sz="2400" dirty="0"/>
          </a:p>
          <a:p>
            <a:pPr marL="742950" lvl="1" indent="-241300">
              <a:buNone/>
            </a:pPr>
            <a:endParaRPr sz="2400" dirty="0"/>
          </a:p>
          <a:p>
            <a:pPr marL="400050" lvl="1" indent="-6350" algn="ctr">
              <a:spcBef>
                <a:spcPts val="560"/>
              </a:spcBef>
              <a:buNone/>
            </a:pPr>
            <a:r>
              <a:rPr lang="en-US" sz="2400" dirty="0">
                <a:solidFill>
                  <a:schemeClr val="dk2"/>
                </a:solidFill>
              </a:rPr>
              <a:t>Discussion:</a:t>
            </a:r>
            <a:r>
              <a:rPr lang="en-US" sz="2400" dirty="0"/>
              <a:t> what do you notice?</a:t>
            </a:r>
            <a:endParaRPr sz="2400" dirty="0"/>
          </a:p>
        </p:txBody>
      </p:sp>
      <p:sp>
        <p:nvSpPr>
          <p:cNvPr id="369" name="Google Shape;369;p41"/>
          <p:cNvSpPr txBox="1"/>
          <p:nvPr/>
        </p:nvSpPr>
        <p:spPr>
          <a:xfrm>
            <a:off x="3363800" y="6564150"/>
            <a:ext cx="725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sz="12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Readings in Information Visualization: Using Vision To Think. Card, Mackinglay, Schneiderman, 1999</a:t>
            </a:r>
            <a:endParaRPr sz="12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3865422" y="5649750"/>
            <a:ext cx="74676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>
            <a:spLocks noGrp="1"/>
          </p:cNvSpPr>
          <p:nvPr>
            <p:ph type="title"/>
          </p:nvPr>
        </p:nvSpPr>
        <p:spPr>
          <a:xfrm>
            <a:off x="180109" y="2611581"/>
            <a:ext cx="2951018" cy="1877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Basic operations</a:t>
            </a:r>
            <a:endParaRPr dirty="0"/>
          </a:p>
        </p:txBody>
      </p:sp>
      <p:sp>
        <p:nvSpPr>
          <p:cNvPr id="376" name="Google Shape;376;p42"/>
          <p:cNvSpPr txBox="1">
            <a:spLocks noGrp="1"/>
          </p:cNvSpPr>
          <p:nvPr>
            <p:ph idx="1"/>
          </p:nvPr>
        </p:nvSpPr>
        <p:spPr>
          <a:xfrm>
            <a:off x="3546764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8630" indent="-354330">
              <a:spcBef>
                <a:spcPts val="0"/>
              </a:spcBef>
            </a:pPr>
            <a:r>
              <a:rPr lang="en-US" sz="2400" dirty="0"/>
              <a:t>Nominal (N)</a:t>
            </a:r>
            <a:endParaRPr sz="2400" dirty="0"/>
          </a:p>
          <a:p>
            <a:pPr marL="868680" lvl="1" indent="-347980"/>
            <a:r>
              <a:rPr lang="en-US" sz="2400" dirty="0"/>
              <a:t>Equality: = and ≠</a:t>
            </a:r>
            <a:endParaRPr sz="2400" dirty="0"/>
          </a:p>
          <a:p>
            <a:pPr marL="868680" lvl="1" indent="-347980"/>
            <a:r>
              <a:rPr lang="en-US" sz="2400" dirty="0"/>
              <a:t>Frequency: how often does </a:t>
            </a:r>
            <a:r>
              <a:rPr lang="en-US" sz="2400" i="1" dirty="0"/>
              <a:t>x</a:t>
            </a:r>
            <a:r>
              <a:rPr lang="en-US" sz="2400" dirty="0"/>
              <a:t> appear?</a:t>
            </a:r>
            <a:endParaRPr sz="2400" dirty="0"/>
          </a:p>
          <a:p>
            <a:pPr marL="537210" indent="-220344">
              <a:spcBef>
                <a:spcPts val="280"/>
              </a:spcBef>
              <a:buSzPts val="1190"/>
              <a:buNone/>
            </a:pPr>
            <a:endParaRPr sz="2400" dirty="0"/>
          </a:p>
          <a:p>
            <a:pPr marL="468630" indent="-354330"/>
            <a:r>
              <a:rPr lang="en-US" sz="2400" dirty="0"/>
              <a:t>Ordinal (O)</a:t>
            </a:r>
            <a:endParaRPr sz="2400" dirty="0"/>
          </a:p>
          <a:p>
            <a:pPr marL="868680" lvl="1" indent="-347980"/>
            <a:r>
              <a:rPr lang="en-US" sz="2400" dirty="0"/>
              <a:t>Relation to other points: &gt;, &lt;, ≥, ≤</a:t>
            </a:r>
            <a:endParaRPr sz="2400" dirty="0"/>
          </a:p>
          <a:p>
            <a:pPr marL="868680" lvl="1" indent="-347980"/>
            <a:r>
              <a:rPr lang="en-US" sz="2400" dirty="0"/>
              <a:t>Distribution: inference on relative frequency</a:t>
            </a:r>
            <a:endParaRPr sz="2400" dirty="0"/>
          </a:p>
          <a:p>
            <a:pPr marL="537210" indent="-241934">
              <a:spcBef>
                <a:spcPts val="200"/>
              </a:spcBef>
              <a:buSzPts val="850"/>
              <a:buNone/>
            </a:pPr>
            <a:endParaRPr sz="2400" dirty="0"/>
          </a:p>
          <a:p>
            <a:pPr marL="468630" indent="-354330"/>
            <a:r>
              <a:rPr lang="en-US" sz="2400" dirty="0"/>
              <a:t>Quantitative (Q)</a:t>
            </a:r>
            <a:endParaRPr sz="2400" dirty="0"/>
          </a:p>
          <a:p>
            <a:pPr marL="868680" lvl="1" indent="-347980"/>
            <a:r>
              <a:rPr lang="en-US" sz="2400" dirty="0"/>
              <a:t>Other mathematical operations: (+, -, *, /, etc.)</a:t>
            </a:r>
            <a:endParaRPr sz="2400" dirty="0"/>
          </a:p>
          <a:p>
            <a:pPr marL="868680" lvl="1" indent="-347980"/>
            <a:r>
              <a:rPr lang="en-US" sz="2400" dirty="0"/>
              <a:t>Descriptive statistics: </a:t>
            </a:r>
            <a:r>
              <a:rPr lang="en-US" sz="2400" i="1" dirty="0"/>
              <a:t>average, standard deviation, etc.</a:t>
            </a:r>
            <a:endParaRPr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>
            <a:spLocks noGrp="1"/>
          </p:cNvSpPr>
          <p:nvPr>
            <p:ph type="title"/>
          </p:nvPr>
        </p:nvSpPr>
        <p:spPr>
          <a:xfrm>
            <a:off x="180109" y="2438399"/>
            <a:ext cx="3186546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Why is this important?</a:t>
            </a:r>
            <a:endParaRPr dirty="0"/>
          </a:p>
        </p:txBody>
      </p:sp>
      <p:sp>
        <p:nvSpPr>
          <p:cNvPr id="382" name="Google Shape;382;p43"/>
          <p:cNvSpPr txBox="1">
            <a:spLocks noGrp="1"/>
          </p:cNvSpPr>
          <p:nvPr>
            <p:ph idx="1"/>
          </p:nvPr>
        </p:nvSpPr>
        <p:spPr>
          <a:xfrm>
            <a:off x="3477491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Data have dimensions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Visualizations have dimensions, too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To build visualizations, we need to </a:t>
            </a:r>
            <a:r>
              <a:rPr lang="en-US" sz="2400" b="1" dirty="0"/>
              <a:t>map</a:t>
            </a:r>
            <a:r>
              <a:rPr lang="en-US" sz="2400" dirty="0"/>
              <a:t> data dimensions to visual dimensions</a:t>
            </a:r>
            <a:endParaRPr sz="24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193631" y="2154382"/>
            <a:ext cx="2909787" cy="216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Key question for this course</a:t>
            </a:r>
            <a:endParaRPr dirty="0"/>
          </a:p>
        </p:txBody>
      </p:sp>
      <p:sp>
        <p:nvSpPr>
          <p:cNvPr id="388" name="Google Shape;388;p44"/>
          <p:cNvSpPr txBox="1">
            <a:spLocks noGrp="1"/>
          </p:cNvSpPr>
          <p:nvPr>
            <p:ph idx="1"/>
          </p:nvPr>
        </p:nvSpPr>
        <p:spPr>
          <a:xfrm>
            <a:off x="3540811" y="8001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Which </a:t>
            </a:r>
            <a:r>
              <a:rPr lang="en-US" sz="2400" b="1" dirty="0"/>
              <a:t>data dimension </a:t>
            </a:r>
            <a:r>
              <a:rPr lang="en-US" sz="2400" dirty="0"/>
              <a:t>should be mapped </a:t>
            </a:r>
            <a:endParaRPr sz="2400" dirty="0"/>
          </a:p>
          <a:p>
            <a:pPr marL="0" indent="0" algn="r">
              <a:buNone/>
            </a:pPr>
            <a:r>
              <a:rPr lang="en-US" sz="2400" dirty="0"/>
              <a:t>to which </a:t>
            </a:r>
            <a:r>
              <a:rPr lang="en-US" sz="2400" b="1" dirty="0"/>
              <a:t>visual dimension?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4328879" y="1738746"/>
            <a:ext cx="6653463" cy="4038600"/>
            <a:chOff x="433137" y="1600200"/>
            <a:chExt cx="8482263" cy="5105400"/>
          </a:xfrm>
        </p:grpSpPr>
        <p:pic>
          <p:nvPicPr>
            <p:cNvPr id="390" name="Google Shape;39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Answer: it depends</a:t>
            </a:r>
            <a:endParaRPr dirty="0"/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934" y="1646923"/>
            <a:ext cx="4308179" cy="31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1912" y="1607125"/>
            <a:ext cx="4294676" cy="32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870065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5375566" y="1237793"/>
            <a:ext cx="51054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Average Height for Youth Sports Participants</a:t>
            </a:r>
            <a:endParaRPr b="1"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02;p45">
            <a:extLst>
              <a:ext uri="{FF2B5EF4-FFF2-40B4-BE49-F238E27FC236}">
                <a16:creationId xmlns:a16="http://schemas.microsoft.com/office/drawing/2014/main" id="{EFB8CA54-F798-7B3D-65CC-73747DA65224}"/>
              </a:ext>
            </a:extLst>
          </p:cNvPr>
          <p:cNvSpPr txBox="1"/>
          <p:nvPr/>
        </p:nvSpPr>
        <p:spPr>
          <a:xfrm>
            <a:off x="412607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xfrm>
            <a:off x="290945" y="2438400"/>
            <a:ext cx="3020291" cy="1939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we’ll cover in this class</a:t>
            </a:r>
            <a:endParaRPr dirty="0"/>
          </a:p>
        </p:txBody>
      </p:sp>
      <p:sp>
        <p:nvSpPr>
          <p:cNvPr id="409" name="Google Shape;409;p46"/>
          <p:cNvSpPr txBox="1">
            <a:spLocks noGrp="1"/>
          </p:cNvSpPr>
          <p:nvPr>
            <p:ph idx="1"/>
          </p:nvPr>
        </p:nvSpPr>
        <p:spPr>
          <a:xfrm>
            <a:off x="3491347" y="768922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>
                <a:solidFill>
                  <a:schemeClr val="accent1"/>
                </a:solidFill>
              </a:rPr>
              <a:t>Visualization Fundamentals (next class)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Perception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Design Principles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Color Theory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Dealing with Multiple Variables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Text Data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Storytelling with Data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Data-Driven Journalism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Animation and Movement</a:t>
            </a:r>
            <a:endParaRPr sz="2400" dirty="0"/>
          </a:p>
          <a:p>
            <a:pPr marL="182880" indent="-182880"/>
            <a:r>
              <a:rPr lang="en-US" sz="2400" dirty="0">
                <a:solidFill>
                  <a:schemeClr val="accent1"/>
                </a:solidFill>
              </a:rPr>
              <a:t>Interactive Visualization</a:t>
            </a:r>
            <a:endParaRPr sz="2400" dirty="0"/>
          </a:p>
        </p:txBody>
      </p:sp>
      <p:sp>
        <p:nvSpPr>
          <p:cNvPr id="2" name="Google Shape;410;p46">
            <a:extLst>
              <a:ext uri="{FF2B5EF4-FFF2-40B4-BE49-F238E27FC236}">
                <a16:creationId xmlns:a16="http://schemas.microsoft.com/office/drawing/2014/main" id="{189A0E92-8C54-F92B-B19C-879D34EE20AC}"/>
              </a:ext>
            </a:extLst>
          </p:cNvPr>
          <p:cNvSpPr txBox="1"/>
          <p:nvPr/>
        </p:nvSpPr>
        <p:spPr>
          <a:xfrm>
            <a:off x="3491347" y="768922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defTabSz="914400">
              <a:lnSpc>
                <a:spcPct val="90000"/>
              </a:lnSpc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Visualization Fundamentals (next class)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Perception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Design Principles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Color Theory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Dealing with Multiple Variables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Text Data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Storytelling with Data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Data-Driven Journalism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Animation and Movement</a:t>
            </a:r>
          </a:p>
          <a:p>
            <a:pPr marL="182880" lvl="0" indent="-182880" defTabSz="914400">
              <a:lnSpc>
                <a:spcPct val="90000"/>
              </a:lnSpc>
              <a:spcBef>
                <a:spcPts val="1200"/>
              </a:spcBef>
              <a:buClr>
                <a:srgbClr val="A9A57C"/>
              </a:buClr>
              <a:buFont typeface="Wingdings 2" pitchFamily="18" charset="2"/>
              <a:buChar char=""/>
            </a:pPr>
            <a:r>
              <a:rPr lang="en-US" sz="2400" dirty="0">
                <a:solidFill>
                  <a:schemeClr val="bg1"/>
                </a:solidFill>
              </a:rPr>
              <a:t>Interactive Visualization</a:t>
            </a:r>
          </a:p>
          <a:p>
            <a:pPr defTabSz="914400">
              <a:spcBef>
                <a:spcPts val="480"/>
              </a:spcBef>
              <a:buClr>
                <a:srgbClr val="93A299"/>
              </a:buClr>
            </a:pPr>
            <a:endParaRPr sz="24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>
            <a:spLocks noGrp="1"/>
          </p:cNvSpPr>
          <p:nvPr>
            <p:ph type="title"/>
          </p:nvPr>
        </p:nvSpPr>
        <p:spPr>
          <a:xfrm>
            <a:off x="235528" y="2237508"/>
            <a:ext cx="3034145" cy="2182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General information</a:t>
            </a:r>
            <a:endParaRPr dirty="0"/>
          </a:p>
        </p:txBody>
      </p:sp>
      <p:sp>
        <p:nvSpPr>
          <p:cNvPr id="417" name="Google Shape;417;p47"/>
          <p:cNvSpPr txBox="1">
            <a:spLocks noGrp="1"/>
          </p:cNvSpPr>
          <p:nvPr>
            <p:ph idx="1"/>
          </p:nvPr>
        </p:nvSpPr>
        <p:spPr>
          <a:xfrm>
            <a:off x="3546763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3200" dirty="0"/>
              <a:t>Course website:</a:t>
            </a:r>
          </a:p>
          <a:p>
            <a:pPr marL="182880" indent="-182880">
              <a:spcBef>
                <a:spcPts val="0"/>
              </a:spcBef>
            </a:pPr>
            <a:endParaRPr lang="en-US" sz="3200" dirty="0"/>
          </a:p>
          <a:p>
            <a:pPr lvl="1">
              <a:spcBef>
                <a:spcPts val="0"/>
              </a:spcBef>
            </a:pPr>
            <a:r>
              <a:rPr lang="en-US" sz="3200" dirty="0">
                <a:hlinkClick r:id="rId3"/>
              </a:rPr>
              <a:t>https://amosca01.github.io/SDS-CS109/</a:t>
            </a:r>
            <a:r>
              <a:rPr lang="en-US" sz="3200" dirty="0"/>
              <a:t> </a:t>
            </a:r>
            <a:endParaRPr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>
            <a:spLocks noGrp="1"/>
          </p:cNvSpPr>
          <p:nvPr>
            <p:ph type="title"/>
          </p:nvPr>
        </p:nvSpPr>
        <p:spPr>
          <a:xfrm>
            <a:off x="169583" y="2466104"/>
            <a:ext cx="2660073" cy="153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Structure of this course</a:t>
            </a:r>
            <a:endParaRPr dirty="0"/>
          </a:p>
        </p:txBody>
      </p:sp>
      <p:sp>
        <p:nvSpPr>
          <p:cNvPr id="424" name="Google Shape;424;p48"/>
          <p:cNvSpPr txBox="1">
            <a:spLocks noGrp="1"/>
          </p:cNvSpPr>
          <p:nvPr>
            <p:ph idx="1"/>
          </p:nvPr>
        </p:nvSpPr>
        <p:spPr>
          <a:xfrm>
            <a:off x="3505202" y="79663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Disclaimer: </a:t>
            </a:r>
            <a:endParaRPr sz="2400" dirty="0"/>
          </a:p>
          <a:p>
            <a:pPr marL="0" indent="0" algn="ctr">
              <a:spcBef>
                <a:spcPts val="640"/>
              </a:spcBef>
              <a:buNone/>
            </a:pPr>
            <a:r>
              <a:rPr lang="en-US" sz="2400" dirty="0"/>
              <a:t>this class is an experiment in </a:t>
            </a:r>
            <a:r>
              <a:rPr lang="en-US" sz="2400" b="1" dirty="0"/>
              <a:t>constructionism </a:t>
            </a:r>
            <a:endParaRPr sz="2400" dirty="0"/>
          </a:p>
          <a:p>
            <a:pPr marL="0" indent="0" algn="ctr">
              <a:spcBef>
                <a:spcPts val="360"/>
              </a:spcBef>
              <a:buNone/>
            </a:pPr>
            <a:r>
              <a:rPr lang="en-US" dirty="0"/>
              <a:t>(the idea that people learn most effectively </a:t>
            </a:r>
            <a:endParaRPr dirty="0"/>
          </a:p>
          <a:p>
            <a:pPr marL="0" indent="0" algn="ctr">
              <a:spcBef>
                <a:spcPts val="360"/>
              </a:spcBef>
              <a:buNone/>
            </a:pPr>
            <a:r>
              <a:rPr lang="en-US" dirty="0"/>
              <a:t>when they’re building personally-meaningful things)</a:t>
            </a:r>
            <a:endParaRPr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Our job as instructors:</a:t>
            </a:r>
            <a:endParaRPr sz="2400" dirty="0"/>
          </a:p>
        </p:txBody>
      </p:sp>
      <p:pic>
        <p:nvPicPr>
          <p:cNvPr id="425" name="Google Shape;425;p48" descr="mage result for building bloc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2" y="3606508"/>
            <a:ext cx="32575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8" descr="mage result for ques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42244" y="3768432"/>
            <a:ext cx="1563558" cy="228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8" descr="mage result for clipart heart person"/>
          <p:cNvPicPr preferRelativeResize="0"/>
          <p:nvPr/>
        </p:nvPicPr>
        <p:blipFill rotWithShape="1">
          <a:blip r:embed="rId5">
            <a:alphaModFix/>
          </a:blip>
          <a:srcRect l="15175" t="8989" r="5580"/>
          <a:stretch/>
        </p:blipFill>
        <p:spPr>
          <a:xfrm>
            <a:off x="8839203" y="3844632"/>
            <a:ext cx="2962393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  <p:pic>
        <p:nvPicPr>
          <p:cNvPr id="6" name="Graphic 5" descr="Computer outline">
            <a:extLst>
              <a:ext uri="{FF2B5EF4-FFF2-40B4-BE49-F238E27FC236}">
                <a16:creationId xmlns:a16="http://schemas.microsoft.com/office/drawing/2014/main" id="{19ED5668-2A51-3705-E494-1F9EDC7DB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8028" y="2744866"/>
            <a:ext cx="1528359" cy="1528359"/>
          </a:xfrm>
          <a:prstGeom prst="rect">
            <a:avLst/>
          </a:prstGeom>
        </p:spPr>
      </p:pic>
      <p:pic>
        <p:nvPicPr>
          <p:cNvPr id="8" name="Graphic 7" descr="Diploma roll outline">
            <a:extLst>
              <a:ext uri="{FF2B5EF4-FFF2-40B4-BE49-F238E27FC236}">
                <a16:creationId xmlns:a16="http://schemas.microsoft.com/office/drawing/2014/main" id="{E674053C-30DF-5BCD-240B-E0DCA5D7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42116">
            <a:off x="9694853" y="3284573"/>
            <a:ext cx="1967141" cy="1967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D14AA-591B-F28C-8215-7450A2F88E59}"/>
              </a:ext>
            </a:extLst>
          </p:cNvPr>
          <p:cNvSpPr txBox="1"/>
          <p:nvPr/>
        </p:nvSpPr>
        <p:spPr>
          <a:xfrm rot="18974100">
            <a:off x="10334367" y="3866460"/>
            <a:ext cx="4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C4D15C3F-ADC6-EA65-1011-17F251788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26020" y="4988630"/>
            <a:ext cx="914400" cy="914400"/>
          </a:xfrm>
          <a:prstGeom prst="rect">
            <a:avLst/>
          </a:prstGeom>
        </p:spPr>
      </p:pic>
      <p:pic>
        <p:nvPicPr>
          <p:cNvPr id="15" name="Graphic 14" descr="Scatterplot outline">
            <a:extLst>
              <a:ext uri="{FF2B5EF4-FFF2-40B4-BE49-F238E27FC236}">
                <a16:creationId xmlns:a16="http://schemas.microsoft.com/office/drawing/2014/main" id="{52EF2DA9-FE0A-3D65-91F6-152AA6793D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3008" y="4988630"/>
            <a:ext cx="914400" cy="914400"/>
          </a:xfrm>
          <a:prstGeom prst="rect">
            <a:avLst/>
          </a:prstGeom>
        </p:spPr>
      </p:pic>
      <p:pic>
        <p:nvPicPr>
          <p:cNvPr id="19" name="Graphic 18" descr="Bar chart outline">
            <a:extLst>
              <a:ext uri="{FF2B5EF4-FFF2-40B4-BE49-F238E27FC236}">
                <a16:creationId xmlns:a16="http://schemas.microsoft.com/office/drawing/2014/main" id="{4C310D26-A60B-2D5E-7BBC-EC5802DE0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7465" y="4988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16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>
            <a:spLocks noGrp="1"/>
          </p:cNvSpPr>
          <p:nvPr>
            <p:ph type="title"/>
          </p:nvPr>
        </p:nvSpPr>
        <p:spPr>
          <a:xfrm>
            <a:off x="124691" y="2438400"/>
            <a:ext cx="3200400" cy="1620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Preparing for labs</a:t>
            </a:r>
            <a:endParaRPr dirty="0"/>
          </a:p>
        </p:txBody>
      </p:sp>
      <p:sp>
        <p:nvSpPr>
          <p:cNvPr id="440" name="Google Shape;440;p50"/>
          <p:cNvSpPr txBox="1">
            <a:spLocks noGrp="1"/>
          </p:cNvSpPr>
          <p:nvPr>
            <p:ph idx="1"/>
          </p:nvPr>
        </p:nvSpPr>
        <p:spPr>
          <a:xfrm>
            <a:off x="3505199" y="891163"/>
            <a:ext cx="8368145" cy="483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  <a:p>
            <a:pPr marL="182880" indent="-182880"/>
            <a:r>
              <a:rPr lang="en-US" sz="2400" dirty="0"/>
              <a:t>Our labs will be run using Tableau, a drag-and-drop visualization tool suite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Tableau for Teaching has donated license keys (good for one year) for everyone enrolled in this course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Instructions for getting a license will be posted to shortly; please install before next class! 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Need help? Ping me, or come to office hours</a:t>
            </a:r>
            <a:endParaRPr sz="2400" dirty="0"/>
          </a:p>
        </p:txBody>
      </p:sp>
      <p:pic>
        <p:nvPicPr>
          <p:cNvPr id="441" name="Google Shape;441;p50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9800" y="810491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>
            <a:spLocks noGrp="1"/>
          </p:cNvSpPr>
          <p:nvPr>
            <p:ph type="title"/>
          </p:nvPr>
        </p:nvSpPr>
        <p:spPr>
          <a:xfrm>
            <a:off x="193964" y="275012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Course project</a:t>
            </a:r>
            <a:endParaRPr dirty="0"/>
          </a:p>
        </p:txBody>
      </p:sp>
      <p:sp>
        <p:nvSpPr>
          <p:cNvPr id="447" name="Google Shape;447;p51"/>
          <p:cNvSpPr txBox="1">
            <a:spLocks noGrp="1"/>
          </p:cNvSpPr>
          <p:nvPr>
            <p:ph idx="1"/>
          </p:nvPr>
        </p:nvSpPr>
        <p:spPr>
          <a:xfrm>
            <a:off x="3477491" y="8001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5729" indent="-11429">
              <a:lnSpc>
                <a:spcPct val="90000"/>
              </a:lnSpc>
              <a:spcBef>
                <a:spcPts val="0"/>
              </a:spcBef>
              <a:buNone/>
            </a:pPr>
            <a:endParaRPr sz="2400" dirty="0"/>
          </a:p>
          <a:p>
            <a:pPr marL="468630" indent="-354330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Goals:</a:t>
            </a:r>
            <a:endParaRPr sz="2400" dirty="0"/>
          </a:p>
          <a:p>
            <a:pPr marL="742950" lvl="1" indent="-349249">
              <a:lnSpc>
                <a:spcPct val="90000"/>
              </a:lnSpc>
              <a:spcBef>
                <a:spcPts val="0"/>
              </a:spcBef>
              <a:buSzPts val="1530"/>
            </a:pPr>
            <a:r>
              <a:rPr lang="en-US" sz="2400" dirty="0"/>
              <a:t>Learn how to break big, unwieldy questions down into clear, manageable problems</a:t>
            </a:r>
            <a:endParaRPr sz="2400" dirty="0"/>
          </a:p>
          <a:p>
            <a:pPr marL="742950" lvl="1" indent="-349250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Figure out if/how the techniques we cover in class apply to your specific problems</a:t>
            </a:r>
            <a:endParaRPr sz="2400" dirty="0"/>
          </a:p>
          <a:p>
            <a:pPr marL="742950" lvl="1" indent="-349250">
              <a:lnSpc>
                <a:spcPct val="90000"/>
              </a:lnSpc>
              <a:spcBef>
                <a:spcPts val="0"/>
              </a:spcBef>
              <a:buSzPts val="1870"/>
            </a:pPr>
            <a:r>
              <a:rPr lang="en-US" sz="2400" b="1" dirty="0"/>
              <a:t>Use visualization to address them</a:t>
            </a:r>
            <a:endParaRPr sz="2400" dirty="0"/>
          </a:p>
          <a:p>
            <a:pPr marL="400050" lvl="1" indent="-6350">
              <a:lnSpc>
                <a:spcPct val="90000"/>
              </a:lnSpc>
              <a:spcBef>
                <a:spcPts val="0"/>
              </a:spcBef>
              <a:buNone/>
            </a:pPr>
            <a:endParaRPr sz="2400" b="1" dirty="0"/>
          </a:p>
          <a:p>
            <a:pPr marL="468630" indent="-354330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Several (graded) milestones along the way</a:t>
            </a:r>
            <a:endParaRPr sz="2400" dirty="0"/>
          </a:p>
          <a:p>
            <a:pPr marL="125729" indent="-11429">
              <a:lnSpc>
                <a:spcPct val="90000"/>
              </a:lnSpc>
              <a:spcBef>
                <a:spcPts val="0"/>
              </a:spcBef>
              <a:buNone/>
            </a:pPr>
            <a:endParaRPr sz="2400" dirty="0"/>
          </a:p>
          <a:p>
            <a:pPr marL="468630" indent="-354330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Demos and discussion on the final day of class</a:t>
            </a:r>
            <a:endParaRPr sz="2400" dirty="0"/>
          </a:p>
          <a:p>
            <a:pPr marL="857250" lvl="1" indent="-334010">
              <a:lnSpc>
                <a:spcPct val="90000"/>
              </a:lnSpc>
              <a:spcBef>
                <a:spcPts val="0"/>
              </a:spcBef>
              <a:buSzPts val="2040"/>
              <a:buNone/>
            </a:pPr>
            <a:endParaRPr sz="2400" dirty="0"/>
          </a:p>
          <a:p>
            <a:pPr marL="125729" indent="-11429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b="1" dirty="0"/>
              <a:t>gain real experience | solve real problems </a:t>
            </a:r>
            <a:endParaRPr sz="2400" dirty="0"/>
          </a:p>
          <a:p>
            <a:pPr marL="125729" indent="-11429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b="1" dirty="0"/>
              <a:t>build real relationships</a:t>
            </a:r>
            <a:endParaRPr sz="2400" b="1" dirty="0"/>
          </a:p>
          <a:p>
            <a:pPr marL="182880" indent="-53339">
              <a:lnSpc>
                <a:spcPct val="90000"/>
              </a:lnSpc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>
            <a:spLocks noGrp="1"/>
          </p:cNvSpPr>
          <p:nvPr>
            <p:ph type="title"/>
          </p:nvPr>
        </p:nvSpPr>
        <p:spPr>
          <a:xfrm>
            <a:off x="152400" y="2334490"/>
            <a:ext cx="2964873" cy="1821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you’ll get</a:t>
            </a:r>
            <a:endParaRPr dirty="0"/>
          </a:p>
        </p:txBody>
      </p:sp>
      <p:sp>
        <p:nvSpPr>
          <p:cNvPr id="453" name="Google Shape;453;p52"/>
          <p:cNvSpPr txBox="1">
            <a:spLocks noGrp="1"/>
          </p:cNvSpPr>
          <p:nvPr>
            <p:ph idx="1"/>
          </p:nvPr>
        </p:nvSpPr>
        <p:spPr>
          <a:xfrm>
            <a:off x="3519054" y="990600"/>
            <a:ext cx="8153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By the end of this course, you will:</a:t>
            </a:r>
            <a:endParaRPr sz="2400" dirty="0"/>
          </a:p>
          <a:p>
            <a:pPr marL="457200" lvl="1" indent="-19050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/>
              <a:t>Know how to use visualization to </a:t>
            </a:r>
            <a:r>
              <a:rPr lang="en-US" sz="2400" b="1" dirty="0"/>
              <a:t>communicate ideas</a:t>
            </a:r>
            <a:endParaRPr sz="2400" dirty="0"/>
          </a:p>
          <a:p>
            <a:pPr marL="457200" lvl="1" indent="-19050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/>
              <a:t>Know the </a:t>
            </a:r>
            <a:r>
              <a:rPr lang="en-US" sz="2400" b="1" dirty="0"/>
              <a:t>foundational methods </a:t>
            </a:r>
            <a:r>
              <a:rPr lang="en-US" sz="2400" dirty="0"/>
              <a:t>and tools available</a:t>
            </a:r>
            <a:endParaRPr sz="2400" dirty="0"/>
          </a:p>
          <a:p>
            <a:pPr marL="457200" lvl="1" indent="-19050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/>
              <a:t>Be familiar with </a:t>
            </a:r>
            <a:r>
              <a:rPr lang="en-US" sz="2400" b="1" dirty="0"/>
              <a:t>ongoing research </a:t>
            </a:r>
            <a:r>
              <a:rPr lang="en-US" sz="2400" dirty="0"/>
              <a:t>in visualization</a:t>
            </a:r>
            <a:endParaRPr sz="2400" dirty="0"/>
          </a:p>
          <a:p>
            <a:pPr marL="457200" lvl="1" indent="-19050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/>
              <a:t>Have (marketable!) experience developing useful visualizations to solve </a:t>
            </a:r>
            <a:r>
              <a:rPr lang="en-US" sz="2400" b="1" dirty="0"/>
              <a:t>real problems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>
            <a:spLocks noGrp="1"/>
          </p:cNvSpPr>
          <p:nvPr>
            <p:ph type="title"/>
          </p:nvPr>
        </p:nvSpPr>
        <p:spPr>
          <a:xfrm>
            <a:off x="249382" y="2438400"/>
            <a:ext cx="2798618" cy="2092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 expect from you</a:t>
            </a:r>
            <a:endParaRPr dirty="0"/>
          </a:p>
        </p:txBody>
      </p:sp>
      <p:sp>
        <p:nvSpPr>
          <p:cNvPr id="460" name="Google Shape;460;p53"/>
          <p:cNvSpPr txBox="1">
            <a:spLocks noGrp="1"/>
          </p:cNvSpPr>
          <p:nvPr>
            <p:ph idx="1"/>
          </p:nvPr>
        </p:nvSpPr>
        <p:spPr>
          <a:xfrm>
            <a:off x="3477489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You like challenging problems, and you’re excited about “figuring stuff out”</a:t>
            </a:r>
            <a:endParaRPr sz="2400" dirty="0"/>
          </a:p>
          <a:p>
            <a:pPr marL="182880" indent="-123507">
              <a:spcBef>
                <a:spcPts val="220"/>
              </a:spcBef>
              <a:buSzPts val="935"/>
              <a:buNone/>
            </a:pPr>
            <a:endParaRPr sz="2400" dirty="0"/>
          </a:p>
          <a:p>
            <a:pPr marL="182880" indent="-182880"/>
            <a:r>
              <a:rPr lang="en-US" sz="2400" dirty="0"/>
              <a:t>You’re willing to get comfortable asking questions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You’re interested in the perspectives of people with very different backgrounds from your own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  <a:p>
            <a:pPr marL="182880" indent="-182880"/>
            <a:r>
              <a:rPr lang="en-US" sz="2400" dirty="0"/>
              <a:t>You turn things in on time, show up to class, or let me know in advance*</a:t>
            </a:r>
            <a:endParaRPr sz="2400" dirty="0"/>
          </a:p>
          <a:p>
            <a:pPr marL="0" indent="0">
              <a:spcBef>
                <a:spcPts val="200"/>
              </a:spcBef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>
            <a:spLocks noGrp="1"/>
          </p:cNvSpPr>
          <p:nvPr>
            <p:ph type="title"/>
          </p:nvPr>
        </p:nvSpPr>
        <p:spPr>
          <a:xfrm>
            <a:off x="249382" y="2438399"/>
            <a:ext cx="3075709" cy="1911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you can expect from me</a:t>
            </a:r>
            <a:endParaRPr dirty="0"/>
          </a:p>
        </p:txBody>
      </p:sp>
      <p:sp>
        <p:nvSpPr>
          <p:cNvPr id="466" name="Google Shape;466;p54"/>
          <p:cNvSpPr txBox="1">
            <a:spLocks noGrp="1"/>
          </p:cNvSpPr>
          <p:nvPr>
            <p:ph idx="1"/>
          </p:nvPr>
        </p:nvSpPr>
        <p:spPr>
          <a:xfrm>
            <a:off x="3491346" y="8382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 sz="2400" dirty="0"/>
              <a:t>I’m flexible </a:t>
            </a:r>
            <a:r>
              <a:rPr lang="en-US" sz="2400" dirty="0" err="1"/>
              <a:t>w.r.t.</a:t>
            </a:r>
            <a:r>
              <a:rPr lang="en-US" sz="2400" dirty="0"/>
              <a:t> the topics we cover: </a:t>
            </a:r>
            <a:endParaRPr sz="2400" dirty="0"/>
          </a:p>
          <a:p>
            <a:pPr marL="457200" lvl="1" indent="-190500">
              <a:spcBef>
                <a:spcPts val="320"/>
              </a:spcBef>
              <a:buSzPts val="1360"/>
            </a:pPr>
            <a:r>
              <a:rPr lang="en-US" sz="2400" dirty="0"/>
              <a:t>This course is a collaboration</a:t>
            </a:r>
            <a:endParaRPr sz="2400" dirty="0"/>
          </a:p>
          <a:p>
            <a:pPr marL="457200" lvl="1" indent="-190500">
              <a:spcBef>
                <a:spcPts val="320"/>
              </a:spcBef>
              <a:buSzPts val="1360"/>
            </a:pPr>
            <a:r>
              <a:rPr lang="en-US" sz="2400" dirty="0"/>
              <a:t>If there’s something you want to learn that’s not on the agenda, speak up!</a:t>
            </a:r>
          </a:p>
          <a:p>
            <a:pPr marL="457200" lvl="1" indent="-190500">
              <a:spcBef>
                <a:spcPts val="320"/>
              </a:spcBef>
              <a:buSzPts val="1360"/>
            </a:pPr>
            <a:r>
              <a:rPr lang="en-US" sz="2400" dirty="0"/>
              <a:t>If I’m doing something that doesn’t work for you (Font too small on presentations? Speaking too quickly? Using a marker or color you can’t see?), please let me know!</a:t>
            </a:r>
          </a:p>
          <a:p>
            <a:pPr marL="457200" lvl="1" indent="-190500">
              <a:spcBef>
                <a:spcPts val="320"/>
              </a:spcBef>
              <a:buSzPts val="1360"/>
            </a:pPr>
            <a:endParaRPr lang="en-US" sz="2400" dirty="0"/>
          </a:p>
          <a:p>
            <a:pPr marL="0" indent="0">
              <a:spcBef>
                <a:spcPts val="320"/>
              </a:spcBef>
              <a:buSzPts val="1360"/>
              <a:buNone/>
            </a:pPr>
            <a:r>
              <a:rPr lang="en-US" sz="2400" dirty="0"/>
              <a:t>I’m here to help you succeed, and I believe you all have the ability to succeed </a:t>
            </a:r>
            <a:endParaRPr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>
            <a:spLocks noGrp="1"/>
          </p:cNvSpPr>
          <p:nvPr>
            <p:ph type="title"/>
          </p:nvPr>
        </p:nvSpPr>
        <p:spPr>
          <a:xfrm>
            <a:off x="138545" y="2438400"/>
            <a:ext cx="2729346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Before next class</a:t>
            </a:r>
            <a:endParaRPr dirty="0"/>
          </a:p>
        </p:txBody>
      </p:sp>
      <p:sp>
        <p:nvSpPr>
          <p:cNvPr id="472" name="Google Shape;472;p55"/>
          <p:cNvSpPr txBox="1">
            <a:spLocks noGrp="1"/>
          </p:cNvSpPr>
          <p:nvPr>
            <p:ph idx="1"/>
          </p:nvPr>
        </p:nvSpPr>
        <p:spPr>
          <a:xfrm>
            <a:off x="3546763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Font typeface="Arial"/>
              <a:buAutoNum type="arabicPeriod"/>
            </a:pPr>
            <a:r>
              <a:rPr lang="en-US" sz="2400" dirty="0"/>
              <a:t>Email Ab if you don’t have a computer that will support Tableau</a:t>
            </a:r>
            <a:endParaRPr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>
            <a:spLocks noGrp="1"/>
          </p:cNvSpPr>
          <p:nvPr>
            <p:ph type="title"/>
          </p:nvPr>
        </p:nvSpPr>
        <p:spPr>
          <a:xfrm>
            <a:off x="401782" y="29337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  <p:pic>
        <p:nvPicPr>
          <p:cNvPr id="6" name="Graphic 5" descr="Computer outline">
            <a:extLst>
              <a:ext uri="{FF2B5EF4-FFF2-40B4-BE49-F238E27FC236}">
                <a16:creationId xmlns:a16="http://schemas.microsoft.com/office/drawing/2014/main" id="{19ED5668-2A51-3705-E494-1F9EDC7DB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8028" y="2744866"/>
            <a:ext cx="1528359" cy="1528359"/>
          </a:xfrm>
          <a:prstGeom prst="rect">
            <a:avLst/>
          </a:prstGeom>
        </p:spPr>
      </p:pic>
      <p:pic>
        <p:nvPicPr>
          <p:cNvPr id="8" name="Graphic 7" descr="Diploma roll outline">
            <a:extLst>
              <a:ext uri="{FF2B5EF4-FFF2-40B4-BE49-F238E27FC236}">
                <a16:creationId xmlns:a16="http://schemas.microsoft.com/office/drawing/2014/main" id="{E674053C-30DF-5BCD-240B-E0DCA5D7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42116">
            <a:off x="9694853" y="3284573"/>
            <a:ext cx="1967141" cy="1967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D14AA-591B-F28C-8215-7450A2F88E59}"/>
              </a:ext>
            </a:extLst>
          </p:cNvPr>
          <p:cNvSpPr txBox="1"/>
          <p:nvPr/>
        </p:nvSpPr>
        <p:spPr>
          <a:xfrm rot="18974100">
            <a:off x="10334367" y="3866460"/>
            <a:ext cx="4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C4D15C3F-ADC6-EA65-1011-17F251788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26020" y="4988630"/>
            <a:ext cx="914400" cy="914400"/>
          </a:xfrm>
          <a:prstGeom prst="rect">
            <a:avLst/>
          </a:prstGeom>
        </p:spPr>
      </p:pic>
      <p:pic>
        <p:nvPicPr>
          <p:cNvPr id="15" name="Graphic 14" descr="Scatterplot outline">
            <a:extLst>
              <a:ext uri="{FF2B5EF4-FFF2-40B4-BE49-F238E27FC236}">
                <a16:creationId xmlns:a16="http://schemas.microsoft.com/office/drawing/2014/main" id="{52EF2DA9-FE0A-3D65-91F6-152AA6793D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3008" y="4988630"/>
            <a:ext cx="914400" cy="914400"/>
          </a:xfrm>
          <a:prstGeom prst="rect">
            <a:avLst/>
          </a:prstGeom>
        </p:spPr>
      </p:pic>
      <p:pic>
        <p:nvPicPr>
          <p:cNvPr id="19" name="Graphic 18" descr="Bar chart outline">
            <a:extLst>
              <a:ext uri="{FF2B5EF4-FFF2-40B4-BE49-F238E27FC236}">
                <a16:creationId xmlns:a16="http://schemas.microsoft.com/office/drawing/2014/main" id="{4C310D26-A60B-2D5E-7BBC-EC5802DE0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7465" y="4988630"/>
            <a:ext cx="914400" cy="914400"/>
          </a:xfrm>
          <a:prstGeom prst="rect">
            <a:avLst/>
          </a:prstGeom>
        </p:spPr>
      </p:pic>
      <p:pic>
        <p:nvPicPr>
          <p:cNvPr id="4" name="Picture 2" descr="Progress Pride Flag Download - Make Badges">
            <a:extLst>
              <a:ext uri="{FF2B5EF4-FFF2-40B4-BE49-F238E27FC236}">
                <a16:creationId xmlns:a16="http://schemas.microsoft.com/office/drawing/2014/main" id="{E3C4DD0A-50C0-5970-4CE0-38470792B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58" y="5171644"/>
            <a:ext cx="1688677" cy="8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Business Growth outline">
            <a:extLst>
              <a:ext uri="{FF2B5EF4-FFF2-40B4-BE49-F238E27FC236}">
                <a16:creationId xmlns:a16="http://schemas.microsoft.com/office/drawing/2014/main" id="{BA70DCEE-47AA-E958-C83C-EEEEC7DC1B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88744" y="4205975"/>
            <a:ext cx="1896798" cy="1896798"/>
          </a:xfrm>
          <a:prstGeom prst="rect">
            <a:avLst/>
          </a:prstGeom>
        </p:spPr>
      </p:pic>
      <p:pic>
        <p:nvPicPr>
          <p:cNvPr id="1026" name="Picture 2" descr="Amazon.com : Black Lives Matter Flag 3x5ft Poly : Patio, Lawn &amp; Garden">
            <a:extLst>
              <a:ext uri="{FF2B5EF4-FFF2-40B4-BE49-F238E27FC236}">
                <a16:creationId xmlns:a16="http://schemas.microsoft.com/office/drawing/2014/main" id="{364A768E-0A0B-D88B-8F7D-27F93FBE8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/>
          <a:stretch/>
        </p:blipFill>
        <p:spPr bwMode="auto">
          <a:xfrm>
            <a:off x="5179753" y="4192523"/>
            <a:ext cx="1584379" cy="9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57175"/>
            <a:ext cx="7260695" cy="6386513"/>
          </a:xfrm>
        </p:spPr>
        <p:txBody>
          <a:bodyPr anchor="t">
            <a:normAutofit/>
          </a:bodyPr>
          <a:lstStyle/>
          <a:p>
            <a:r>
              <a:rPr lang="en-US" sz="2400" dirty="0"/>
              <a:t>Form groups of 3</a:t>
            </a:r>
          </a:p>
          <a:p>
            <a:r>
              <a:rPr lang="en-US" sz="2400" dirty="0"/>
              <a:t>Introduce yourselves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2400" dirty="0"/>
              <a:t>Share:</a:t>
            </a:r>
          </a:p>
          <a:p>
            <a:pPr lvl="1"/>
            <a:r>
              <a:rPr lang="en-US" sz="2400" dirty="0"/>
              <a:t>A highlight of your summer break</a:t>
            </a:r>
          </a:p>
          <a:p>
            <a:r>
              <a:rPr lang="en-US" sz="2400" dirty="0"/>
              <a:t>Find 1 thing that your entire group has in common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(favorite color? hometown? left-handed? Be creative!) </a:t>
            </a:r>
          </a:p>
          <a:p>
            <a:r>
              <a:rPr lang="en-US" sz="2400" dirty="0"/>
              <a:t>After about 5 minutes we will go around, introduce ourselves, and share what each group has in common</a:t>
            </a:r>
          </a:p>
        </p:txBody>
      </p:sp>
    </p:spTree>
    <p:extLst>
      <p:ext uri="{BB962C8B-B14F-4D97-AF65-F5344CB8AC3E}">
        <p14:creationId xmlns:p14="http://schemas.microsoft.com/office/powerpoint/2010/main" val="149026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68036"/>
            <a:ext cx="7260695" cy="6075652"/>
          </a:xfrm>
        </p:spPr>
        <p:txBody>
          <a:bodyPr anchor="t">
            <a:normAutofit/>
          </a:bodyPr>
          <a:lstStyle/>
          <a:p>
            <a:r>
              <a:rPr lang="en-US" sz="2400" dirty="0"/>
              <a:t>Form </a:t>
            </a:r>
            <a:r>
              <a:rPr lang="en-US" sz="2400" b="1" dirty="0">
                <a:highlight>
                  <a:srgbClr val="FFFF00"/>
                </a:highlight>
              </a:rPr>
              <a:t>new groups</a:t>
            </a:r>
            <a:r>
              <a:rPr lang="en-US" sz="2400" b="1" dirty="0"/>
              <a:t> </a:t>
            </a:r>
            <a:r>
              <a:rPr lang="en-US" sz="2400" dirty="0"/>
              <a:t>of 3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(move around!)</a:t>
            </a:r>
          </a:p>
          <a:p>
            <a:r>
              <a:rPr lang="en-US" sz="2400" dirty="0"/>
              <a:t>Introduce yourselves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2400" dirty="0"/>
              <a:t>Share:</a:t>
            </a:r>
          </a:p>
          <a:p>
            <a:pPr lvl="1"/>
            <a:r>
              <a:rPr lang="en-US" sz="2400" dirty="0"/>
              <a:t>Would you rather live in an estate that can have anything you want but you can never leave OR live in a camper van and have to move every day?</a:t>
            </a:r>
          </a:p>
          <a:p>
            <a:r>
              <a:rPr lang="en-US" sz="2400" dirty="0"/>
              <a:t>After about 5 minutes we will go around, introduce ourselves, and share our would you rather answers</a:t>
            </a:r>
          </a:p>
        </p:txBody>
      </p:sp>
    </p:spTree>
    <p:extLst>
      <p:ext uri="{BB962C8B-B14F-4D97-AF65-F5344CB8AC3E}">
        <p14:creationId xmlns:p14="http://schemas.microsoft.com/office/powerpoint/2010/main" val="416038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2000"/>
            <a:ext cx="7260695" cy="5881688"/>
          </a:xfrm>
        </p:spPr>
        <p:txBody>
          <a:bodyPr anchor="t">
            <a:normAutofit/>
          </a:bodyPr>
          <a:lstStyle/>
          <a:p>
            <a:r>
              <a:rPr lang="en-US" sz="2400" dirty="0"/>
              <a:t>Form </a:t>
            </a:r>
            <a:r>
              <a:rPr lang="en-US" sz="2400" b="1" dirty="0">
                <a:highlight>
                  <a:srgbClr val="FFFF00"/>
                </a:highlight>
              </a:rPr>
              <a:t>new new groups</a:t>
            </a:r>
            <a:r>
              <a:rPr lang="en-US" sz="2400" b="1" dirty="0"/>
              <a:t> </a:t>
            </a:r>
            <a:r>
              <a:rPr lang="en-US" sz="2400" dirty="0"/>
              <a:t>of 3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(move around!)</a:t>
            </a:r>
          </a:p>
          <a:p>
            <a:r>
              <a:rPr lang="en-US" sz="2400" dirty="0"/>
              <a:t>Introduce yourselves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2400" dirty="0"/>
              <a:t>Share:</a:t>
            </a:r>
          </a:p>
          <a:p>
            <a:pPr lvl="1"/>
            <a:r>
              <a:rPr lang="en-US" sz="2400" dirty="0"/>
              <a:t>Would you rather have the ability to teleport (only yourself, no items) OR have instant deliveries? </a:t>
            </a:r>
          </a:p>
          <a:p>
            <a:r>
              <a:rPr lang="en-US" sz="2400" dirty="0"/>
              <a:t>After about 5 minutes we will go around, introduce ourselves, and share our would you rather answers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201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817C-0056-440A-1378-776BDB25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D69E7-A635-B1A0-1899-EE3D46B10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Name tags!</a:t>
            </a:r>
          </a:p>
        </p:txBody>
      </p:sp>
    </p:spTree>
    <p:extLst>
      <p:ext uri="{BB962C8B-B14F-4D97-AF65-F5344CB8AC3E}">
        <p14:creationId xmlns:p14="http://schemas.microsoft.com/office/powerpoint/2010/main" val="8114535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1839</Words>
  <Application>Microsoft Macintosh PowerPoint</Application>
  <PresentationFormat>Widescreen</PresentationFormat>
  <Paragraphs>330</Paragraphs>
  <Slides>46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Welcome!</vt:lpstr>
      <vt:lpstr>Plan for Today</vt:lpstr>
      <vt:lpstr>Who Am I?</vt:lpstr>
      <vt:lpstr>Who Am I?</vt:lpstr>
      <vt:lpstr>Who Am I?</vt:lpstr>
      <vt:lpstr>Who Are You?</vt:lpstr>
      <vt:lpstr>Who Are You?</vt:lpstr>
      <vt:lpstr>Who Are You?</vt:lpstr>
      <vt:lpstr>PowerPoint Presentation</vt:lpstr>
      <vt:lpstr>About this course</vt:lpstr>
      <vt:lpstr>About this course</vt:lpstr>
      <vt:lpstr>About this course</vt:lpstr>
      <vt:lpstr>About this course</vt:lpstr>
      <vt:lpstr>What is visualization?</vt:lpstr>
      <vt:lpstr>What is visualization?</vt:lpstr>
      <vt:lpstr>Perhaps a more helpful question:</vt:lpstr>
      <vt:lpstr>Does it help you spot trends?</vt:lpstr>
      <vt:lpstr>Does it help you explore?</vt:lpstr>
      <vt:lpstr>Does it tell a story?</vt:lpstr>
      <vt:lpstr>Visualization (def.)</vt:lpstr>
      <vt:lpstr>Wait… what is “data”?</vt:lpstr>
      <vt:lpstr>Data: a definition</vt:lpstr>
      <vt:lpstr>Data: a definition</vt:lpstr>
      <vt:lpstr>PowerPoint Presentation</vt:lpstr>
      <vt:lpstr>One way to think about this:</vt:lpstr>
      <vt:lpstr>Another way to think about this</vt:lpstr>
      <vt:lpstr>Yet another way to think about this</vt:lpstr>
      <vt:lpstr>Data: a definition</vt:lpstr>
      <vt:lpstr>Basic data types</vt:lpstr>
      <vt:lpstr>Basic data types</vt:lpstr>
      <vt:lpstr>PowerPoint Presentation</vt:lpstr>
      <vt:lpstr>Converting between basic data types</vt:lpstr>
      <vt:lpstr>Basic operations</vt:lpstr>
      <vt:lpstr>Why is this important?</vt:lpstr>
      <vt:lpstr>Key question for this course</vt:lpstr>
      <vt:lpstr>Answer: it depends</vt:lpstr>
      <vt:lpstr>What we’ll cover in this class</vt:lpstr>
      <vt:lpstr>General information</vt:lpstr>
      <vt:lpstr>Structure of this course</vt:lpstr>
      <vt:lpstr>Preparing for labs</vt:lpstr>
      <vt:lpstr>Course project</vt:lpstr>
      <vt:lpstr>What you’ll get</vt:lpstr>
      <vt:lpstr>What I expect from you</vt:lpstr>
      <vt:lpstr>What you can expect from me</vt:lpstr>
      <vt:lpstr>Before next class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14</cp:revision>
  <dcterms:created xsi:type="dcterms:W3CDTF">2023-08-03T18:49:17Z</dcterms:created>
  <dcterms:modified xsi:type="dcterms:W3CDTF">2024-08-20T20:23:45Z</dcterms:modified>
</cp:coreProperties>
</file>